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28" r:id="rId3"/>
    <p:sldId id="330" r:id="rId4"/>
    <p:sldId id="257" r:id="rId5"/>
    <p:sldId id="297" r:id="rId6"/>
    <p:sldId id="307" r:id="rId7"/>
    <p:sldId id="298" r:id="rId8"/>
    <p:sldId id="323" r:id="rId9"/>
    <p:sldId id="324" r:id="rId10"/>
    <p:sldId id="325" r:id="rId11"/>
    <p:sldId id="326" r:id="rId12"/>
    <p:sldId id="327" r:id="rId13"/>
    <p:sldId id="258" r:id="rId14"/>
    <p:sldId id="301" r:id="rId15"/>
    <p:sldId id="302" r:id="rId16"/>
    <p:sldId id="299" r:id="rId17"/>
    <p:sldId id="331" r:id="rId18"/>
    <p:sldId id="260" r:id="rId19"/>
    <p:sldId id="332" r:id="rId20"/>
    <p:sldId id="259" r:id="rId21"/>
    <p:sldId id="261" r:id="rId22"/>
    <p:sldId id="262" r:id="rId23"/>
    <p:sldId id="305" r:id="rId24"/>
    <p:sldId id="263" r:id="rId25"/>
    <p:sldId id="304" r:id="rId26"/>
    <p:sldId id="303" r:id="rId27"/>
    <p:sldId id="266" r:id="rId28"/>
    <p:sldId id="267" r:id="rId29"/>
    <p:sldId id="268" r:id="rId30"/>
    <p:sldId id="308" r:id="rId31"/>
    <p:sldId id="309" r:id="rId32"/>
    <p:sldId id="310" r:id="rId33"/>
    <p:sldId id="311" r:id="rId34"/>
    <p:sldId id="312" r:id="rId35"/>
    <p:sldId id="279" r:id="rId36"/>
    <p:sldId id="281" r:id="rId37"/>
    <p:sldId id="282" r:id="rId38"/>
    <p:sldId id="270" r:id="rId39"/>
    <p:sldId id="313" r:id="rId40"/>
    <p:sldId id="314" r:id="rId41"/>
    <p:sldId id="319" r:id="rId42"/>
    <p:sldId id="320" r:id="rId43"/>
    <p:sldId id="315" r:id="rId44"/>
    <p:sldId id="329" r:id="rId45"/>
    <p:sldId id="316" r:id="rId46"/>
    <p:sldId id="317" r:id="rId47"/>
    <p:sldId id="318" r:id="rId48"/>
    <p:sldId id="286" r:id="rId49"/>
    <p:sldId id="322" r:id="rId50"/>
    <p:sldId id="287" r:id="rId51"/>
    <p:sldId id="28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58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3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Modeling spatial uncertainty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7917" t="30370" r="34583" b="18114"/>
          <a:stretch>
            <a:fillRect/>
          </a:stretch>
        </p:blipFill>
        <p:spPr bwMode="auto">
          <a:xfrm>
            <a:off x="457200" y="1600200"/>
            <a:ext cx="368808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/>
          <a:srcRect l="35833" t="9629" r="15833" b="14815"/>
          <a:stretch>
            <a:fillRect/>
          </a:stretch>
        </p:blipFill>
        <p:spPr bwMode="auto">
          <a:xfrm>
            <a:off x="4419600" y="1905000"/>
            <a:ext cx="4081930" cy="3589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57400" y="5638800"/>
            <a:ext cx="4891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Earth model reflects our knowledge about</a:t>
            </a:r>
          </a:p>
          <a:p>
            <a:r>
              <a:rPr lang="en-US" dirty="0" smtClean="0"/>
              <a:t>	The sampled values at their location</a:t>
            </a:r>
          </a:p>
          <a:p>
            <a:r>
              <a:rPr lang="en-US" dirty="0" smtClean="0"/>
              <a:t>	The interpreted spatial continuity 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1752600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1524000"/>
            <a:ext cx="11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uss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147" y="3429000"/>
            <a:ext cx="4034653" cy="3084927"/>
          </a:xfrm>
          <a:prstGeom prst="rect">
            <a:avLst/>
          </a:prstGeom>
        </p:spPr>
      </p:pic>
      <p:pic>
        <p:nvPicPr>
          <p:cNvPr id="4" name="Picture 3" descr="gauss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533400"/>
            <a:ext cx="4034653" cy="3084927"/>
          </a:xfrm>
          <a:prstGeom prst="rect">
            <a:avLst/>
          </a:prstGeom>
        </p:spPr>
      </p:pic>
      <p:pic>
        <p:nvPicPr>
          <p:cNvPr id="5" name="Picture 4" descr="gauss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572673"/>
            <a:ext cx="4034653" cy="3084927"/>
          </a:xfrm>
          <a:prstGeom prst="rect">
            <a:avLst/>
          </a:prstGeom>
        </p:spPr>
      </p:pic>
      <p:pic>
        <p:nvPicPr>
          <p:cNvPr id="6" name="Picture 5" descr="gauss4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392073"/>
            <a:ext cx="4034653" cy="308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uncertainty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6324600"/>
            <a:ext cx="305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infinitely more if you want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uss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276600"/>
            <a:ext cx="4415653" cy="3376242"/>
          </a:xfrm>
          <a:prstGeom prst="rect">
            <a:avLst/>
          </a:prstGeom>
        </p:spPr>
      </p:pic>
      <p:pic>
        <p:nvPicPr>
          <p:cNvPr id="6" name="Picture 5" descr="gauss6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3200400"/>
            <a:ext cx="4415653" cy="3376242"/>
          </a:xfrm>
          <a:prstGeom prst="rect">
            <a:avLst/>
          </a:prstGeom>
        </p:spPr>
      </p:pic>
      <p:pic>
        <p:nvPicPr>
          <p:cNvPr id="4" name="Picture 3" descr="gauss4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533400"/>
            <a:ext cx="4415653" cy="3376242"/>
          </a:xfrm>
          <a:prstGeom prst="rect">
            <a:avLst/>
          </a:prstGeom>
        </p:spPr>
      </p:pic>
      <p:pic>
        <p:nvPicPr>
          <p:cNvPr id="5" name="Picture 4" descr="gauss5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457200"/>
            <a:ext cx="4415653" cy="3376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spatial uncertainty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6324600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infinitely more if you want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Object-based stochastic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uncertainty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Unconditional simulation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Principle mostly used : </a:t>
            </a:r>
            <a:r>
              <a:rPr lang="en-US" b="1" dirty="0" smtClean="0"/>
              <a:t>rejection sampler</a:t>
            </a:r>
          </a:p>
          <a:p>
            <a:pPr lvl="1"/>
            <a:r>
              <a:rPr lang="en-US" dirty="0" smtClean="0"/>
              <a:t>Place an object drawn from the </a:t>
            </a:r>
            <a:r>
              <a:rPr lang="en-US" dirty="0" err="1" smtClean="0"/>
              <a:t>pdfs</a:t>
            </a:r>
            <a:r>
              <a:rPr lang="en-US" dirty="0" smtClean="0"/>
              <a:t> of the various parameters defining the object</a:t>
            </a:r>
          </a:p>
          <a:p>
            <a:pPr lvl="1"/>
            <a:r>
              <a:rPr lang="en-US" dirty="0" smtClean="0"/>
              <a:t>Place the object, either randomly or according to trend</a:t>
            </a:r>
          </a:p>
          <a:p>
            <a:pPr lvl="1"/>
            <a:r>
              <a:rPr lang="en-US" dirty="0" smtClean="0"/>
              <a:t>If object violates interaction or other rules</a:t>
            </a:r>
          </a:p>
          <a:p>
            <a:pPr lvl="2"/>
            <a:r>
              <a:rPr lang="en-US" dirty="0" smtClean="0"/>
              <a:t>Then reject</a:t>
            </a:r>
          </a:p>
          <a:p>
            <a:pPr lvl="2"/>
            <a:r>
              <a:rPr lang="en-US" dirty="0" smtClean="0"/>
              <a:t>Else accept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This will make sure that the 3D Earth model created reflects exactly the Boolean model specified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rejection sampler: slow</a:t>
            </a:r>
          </a:p>
          <a:p>
            <a:r>
              <a:rPr lang="en-US" dirty="0" smtClean="0"/>
              <a:t>Use “Metropolis sampler”</a:t>
            </a:r>
          </a:p>
          <a:p>
            <a:pPr lvl="1"/>
            <a:r>
              <a:rPr lang="en-US" dirty="0" smtClean="0"/>
              <a:t>Create an initial 3D Earth model: it probably violates data constraints</a:t>
            </a:r>
          </a:p>
          <a:p>
            <a:pPr lvl="1"/>
            <a:r>
              <a:rPr lang="en-US" dirty="0" smtClean="0"/>
              <a:t>Propose a perturbation</a:t>
            </a:r>
          </a:p>
          <a:p>
            <a:pPr lvl="2"/>
            <a:r>
              <a:rPr lang="en-US" dirty="0" smtClean="0"/>
              <a:t>Move an object</a:t>
            </a:r>
          </a:p>
          <a:p>
            <a:pPr lvl="2"/>
            <a:r>
              <a:rPr lang="en-US" dirty="0" smtClean="0"/>
              <a:t>Remove an object</a:t>
            </a:r>
          </a:p>
          <a:p>
            <a:pPr lvl="2"/>
            <a:r>
              <a:rPr lang="en-US" dirty="0" smtClean="0"/>
              <a:t>Add an object</a:t>
            </a:r>
          </a:p>
          <a:p>
            <a:pPr lvl="1"/>
            <a:r>
              <a:rPr lang="en-US" dirty="0" smtClean="0"/>
              <a:t>Accept the change with a probability </a:t>
            </a:r>
            <a:r>
              <a:rPr lang="en-US" dirty="0" smtClean="0">
                <a:latin typeface="Symbol" pitchFamily="18" charset="2"/>
              </a:rPr>
              <a:t>a</a:t>
            </a:r>
            <a:r>
              <a:rPr lang="en-US" dirty="0" smtClean="0"/>
              <a:t>, where </a:t>
            </a:r>
            <a:r>
              <a:rPr lang="en-US" dirty="0" smtClean="0">
                <a:latin typeface="Symbol" pitchFamily="18" charset="2"/>
              </a:rPr>
              <a:t>a</a:t>
            </a:r>
            <a:r>
              <a:rPr lang="en-US" dirty="0" smtClean="0"/>
              <a:t> is dependent on how much improvement was made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methods are “iterative” methods, hence slow and may not converge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conditional </a:t>
            </a:r>
            <a:r>
              <a:rPr lang="en-US" dirty="0"/>
              <a:t>simulation</a:t>
            </a:r>
          </a:p>
        </p:txBody>
      </p:sp>
      <p:pic>
        <p:nvPicPr>
          <p:cNvPr id="246787" name="Picture 3" descr="initial"/>
          <p:cNvPicPr>
            <a:picLocks noChangeAspect="1" noChangeArrowheads="1"/>
          </p:cNvPicPr>
          <p:nvPr/>
        </p:nvPicPr>
        <p:blipFill>
          <a:blip r:embed="rId2" cstate="print"/>
          <a:srcRect l="7143"/>
          <a:stretch>
            <a:fillRect/>
          </a:stretch>
        </p:blipFill>
        <p:spPr bwMode="auto">
          <a:xfrm>
            <a:off x="470389" y="1739901"/>
            <a:ext cx="2743200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8" name="Picture 4" descr="chan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6520" y="1739901"/>
            <a:ext cx="295128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89" name="Picture 5" descr="add2"/>
          <p:cNvPicPr>
            <a:picLocks noChangeAspect="1" noChangeArrowheads="1"/>
          </p:cNvPicPr>
          <p:nvPr/>
        </p:nvPicPr>
        <p:blipFill>
          <a:blip r:embed="rId4" cstate="print"/>
          <a:srcRect l="6865"/>
          <a:stretch>
            <a:fillRect/>
          </a:stretch>
        </p:blipFill>
        <p:spPr bwMode="auto">
          <a:xfrm>
            <a:off x="470389" y="4254501"/>
            <a:ext cx="2743200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790" name="Picture 6" descr="remove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3589" y="4254500"/>
            <a:ext cx="2804746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91" name="Text Box 7"/>
          <p:cNvSpPr txBox="1">
            <a:spLocks noChangeArrowheads="1"/>
          </p:cNvSpPr>
          <p:nvPr/>
        </p:nvSpPr>
        <p:spPr bwMode="auto">
          <a:xfrm>
            <a:off x="807428" y="1535114"/>
            <a:ext cx="14659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After 198 iterations</a:t>
            </a:r>
          </a:p>
        </p:txBody>
      </p:sp>
      <p:sp>
        <p:nvSpPr>
          <p:cNvPr id="246792" name="Text Box 8"/>
          <p:cNvSpPr txBox="1">
            <a:spLocks noChangeArrowheads="1"/>
          </p:cNvSpPr>
          <p:nvPr/>
        </p:nvSpPr>
        <p:spPr bwMode="auto">
          <a:xfrm>
            <a:off x="3979985" y="1535114"/>
            <a:ext cx="14659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After 200 iterations</a:t>
            </a:r>
          </a:p>
        </p:txBody>
      </p:sp>
      <p:sp>
        <p:nvSpPr>
          <p:cNvPr id="246793" name="Text Box 9"/>
          <p:cNvSpPr txBox="1">
            <a:spLocks noChangeArrowheads="1"/>
          </p:cNvSpPr>
          <p:nvPr/>
        </p:nvSpPr>
        <p:spPr bwMode="auto">
          <a:xfrm>
            <a:off x="611066" y="4016375"/>
            <a:ext cx="14659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After 202 iterations</a:t>
            </a:r>
          </a:p>
        </p:txBody>
      </p:sp>
      <p:sp>
        <p:nvSpPr>
          <p:cNvPr id="246794" name="Text Box 10"/>
          <p:cNvSpPr txBox="1">
            <a:spLocks noChangeArrowheads="1"/>
          </p:cNvSpPr>
          <p:nvPr/>
        </p:nvSpPr>
        <p:spPr bwMode="auto">
          <a:xfrm>
            <a:off x="3987313" y="4016375"/>
            <a:ext cx="14659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After 204 iterations</a:t>
            </a:r>
          </a:p>
        </p:txBody>
      </p:sp>
      <p:sp>
        <p:nvSpPr>
          <p:cNvPr id="246795" name="Line 11"/>
          <p:cNvSpPr>
            <a:spLocks noChangeShapeType="1"/>
          </p:cNvSpPr>
          <p:nvPr/>
        </p:nvSpPr>
        <p:spPr bwMode="auto">
          <a:xfrm flipH="1" flipV="1">
            <a:off x="1525466" y="6073776"/>
            <a:ext cx="178777" cy="411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796" name="Text Box 12"/>
          <p:cNvSpPr txBox="1">
            <a:spLocks noChangeArrowheads="1"/>
          </p:cNvSpPr>
          <p:nvPr/>
        </p:nvSpPr>
        <p:spPr bwMode="auto">
          <a:xfrm>
            <a:off x="1651489" y="6338889"/>
            <a:ext cx="11224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Channel added</a:t>
            </a:r>
          </a:p>
        </p:txBody>
      </p:sp>
      <p:sp>
        <p:nvSpPr>
          <p:cNvPr id="246797" name="Text Box 13"/>
          <p:cNvSpPr txBox="1">
            <a:spLocks noChangeArrowheads="1"/>
          </p:cNvSpPr>
          <p:nvPr/>
        </p:nvSpPr>
        <p:spPr bwMode="auto">
          <a:xfrm>
            <a:off x="3987312" y="6302375"/>
            <a:ext cx="16088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Same channel removed</a:t>
            </a:r>
          </a:p>
        </p:txBody>
      </p:sp>
      <p:sp>
        <p:nvSpPr>
          <p:cNvPr id="246798" name="Line 14"/>
          <p:cNvSpPr>
            <a:spLocks noChangeShapeType="1"/>
          </p:cNvSpPr>
          <p:nvPr/>
        </p:nvSpPr>
        <p:spPr bwMode="auto">
          <a:xfrm flipV="1">
            <a:off x="4127989" y="5997575"/>
            <a:ext cx="281354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799" name="Text Box 15"/>
          <p:cNvSpPr txBox="1">
            <a:spLocks noChangeArrowheads="1"/>
          </p:cNvSpPr>
          <p:nvPr/>
        </p:nvSpPr>
        <p:spPr bwMode="auto">
          <a:xfrm>
            <a:off x="2158512" y="3711575"/>
            <a:ext cx="17860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Channel position changes</a:t>
            </a:r>
          </a:p>
        </p:txBody>
      </p:sp>
      <p:sp>
        <p:nvSpPr>
          <p:cNvPr id="246800" name="Line 16"/>
          <p:cNvSpPr>
            <a:spLocks noChangeShapeType="1"/>
          </p:cNvSpPr>
          <p:nvPr/>
        </p:nvSpPr>
        <p:spPr bwMode="auto">
          <a:xfrm flipH="1">
            <a:off x="1437543" y="1882776"/>
            <a:ext cx="720969" cy="258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801" name="Text Box 17"/>
          <p:cNvSpPr txBox="1">
            <a:spLocks noChangeArrowheads="1"/>
          </p:cNvSpPr>
          <p:nvPr/>
        </p:nvSpPr>
        <p:spPr bwMode="auto">
          <a:xfrm>
            <a:off x="2088174" y="1730375"/>
            <a:ext cx="1398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>
                <a:latin typeface="Times New Roman" pitchFamily="18" charset="0"/>
              </a:rPr>
              <a:t>Some well data still</a:t>
            </a:r>
          </a:p>
          <a:p>
            <a:r>
              <a:rPr lang="en-US" sz="1200" i="1">
                <a:latin typeface="Times New Roman" pitchFamily="18" charset="0"/>
              </a:rPr>
              <a:t>     not honored </a:t>
            </a:r>
          </a:p>
        </p:txBody>
      </p:sp>
      <p:sp>
        <p:nvSpPr>
          <p:cNvPr id="246802" name="Freeform 18"/>
          <p:cNvSpPr>
            <a:spLocks/>
          </p:cNvSpPr>
          <p:nvPr/>
        </p:nvSpPr>
        <p:spPr bwMode="auto">
          <a:xfrm>
            <a:off x="1103435" y="3254375"/>
            <a:ext cx="4079631" cy="8255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432" y="480"/>
              </a:cxn>
              <a:cxn ang="0">
                <a:pos x="1872" y="432"/>
              </a:cxn>
              <a:cxn ang="0">
                <a:pos x="2784" y="0"/>
              </a:cxn>
            </a:cxnLst>
            <a:rect l="0" t="0" r="r" b="b"/>
            <a:pathLst>
              <a:path w="2784" h="520">
                <a:moveTo>
                  <a:pt x="0" y="192"/>
                </a:moveTo>
                <a:cubicBezTo>
                  <a:pt x="60" y="316"/>
                  <a:pt x="120" y="440"/>
                  <a:pt x="432" y="480"/>
                </a:cubicBezTo>
                <a:cubicBezTo>
                  <a:pt x="744" y="520"/>
                  <a:pt x="1480" y="512"/>
                  <a:pt x="1872" y="432"/>
                </a:cubicBezTo>
                <a:cubicBezTo>
                  <a:pt x="2264" y="352"/>
                  <a:pt x="2524" y="176"/>
                  <a:pt x="278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46803" name="Picture 19" descr="complet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0154" y="2981326"/>
            <a:ext cx="2872154" cy="2505075"/>
          </a:xfrm>
          <a:prstGeom prst="rect">
            <a:avLst/>
          </a:prstGeom>
          <a:noFill/>
        </p:spPr>
      </p:pic>
      <p:sp>
        <p:nvSpPr>
          <p:cNvPr id="246804" name="Text Box 20"/>
          <p:cNvSpPr txBox="1">
            <a:spLocks noChangeArrowheads="1"/>
          </p:cNvSpPr>
          <p:nvPr/>
        </p:nvSpPr>
        <p:spPr bwMode="auto">
          <a:xfrm>
            <a:off x="6449159" y="2590800"/>
            <a:ext cx="25319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Final result: constrained to all wells</a:t>
            </a:r>
          </a:p>
        </p:txBody>
      </p:sp>
      <p:sp>
        <p:nvSpPr>
          <p:cNvPr id="246805" name="Text Box 21"/>
          <p:cNvSpPr txBox="1">
            <a:spLocks noChangeArrowheads="1"/>
          </p:cNvSpPr>
          <p:nvPr/>
        </p:nvSpPr>
        <p:spPr bwMode="auto">
          <a:xfrm>
            <a:off x="6660174" y="6477001"/>
            <a:ext cx="22701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dirty="0">
                <a:latin typeface="Times New Roman" pitchFamily="18" charset="0"/>
              </a:rPr>
              <a:t>Courtesy: Norwegian Computing Center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Boolean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Too slow for practical Earth modeling involving uncertainty</a:t>
            </a:r>
          </a:p>
          <a:p>
            <a:endParaRPr lang="en-US" dirty="0"/>
          </a:p>
          <a:p>
            <a:r>
              <a:rPr lang="en-US" dirty="0" smtClean="0"/>
              <a:t>Any conflict between model and data makes it even slower</a:t>
            </a:r>
          </a:p>
          <a:p>
            <a:endParaRPr lang="en-US" dirty="0"/>
          </a:p>
          <a:p>
            <a:r>
              <a:rPr lang="en-US" dirty="0" smtClean="0"/>
              <a:t>Can only be constrained to </a:t>
            </a:r>
          </a:p>
          <a:p>
            <a:pPr lvl="1"/>
            <a:r>
              <a:rPr lang="en-US" dirty="0" smtClean="0"/>
              <a:t>Limited amount of well data</a:t>
            </a:r>
          </a:p>
          <a:p>
            <a:pPr lvl="1"/>
            <a:r>
              <a:rPr lang="en-US" dirty="0" smtClean="0"/>
              <a:t>Not to geophysical data or more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9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Training-image-based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uncertainty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pic>
        <p:nvPicPr>
          <p:cNvPr id="3" name="Picture 5" descr="fig-res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186" y="304800"/>
            <a:ext cx="3656012" cy="2741612"/>
          </a:xfrm>
          <a:prstGeom prst="rect">
            <a:avLst/>
          </a:prstGeom>
          <a:noFill/>
        </p:spPr>
      </p:pic>
      <p:pic>
        <p:nvPicPr>
          <p:cNvPr id="4" name="Picture 6" descr="fig-res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79628"/>
            <a:ext cx="3656012" cy="274161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54542" y="1515979"/>
            <a:ext cx="3564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Generate a single </a:t>
            </a:r>
          </a:p>
          <a:p>
            <a:pPr algn="ctr"/>
            <a:r>
              <a:rPr lang="en-US" b="1" dirty="0" smtClean="0"/>
              <a:t>unconditional Boolean Earth model</a:t>
            </a:r>
            <a:endParaRPr lang="en-US" b="1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17685" r="42857" b="26010"/>
          <a:stretch/>
        </p:blipFill>
        <p:spPr bwMode="auto">
          <a:xfrm>
            <a:off x="4187721" y="4191000"/>
            <a:ext cx="3587363" cy="2151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1"/>
          <p:cNvSpPr/>
          <p:nvPr/>
        </p:nvSpPr>
        <p:spPr>
          <a:xfrm>
            <a:off x="7358743" y="2598057"/>
            <a:ext cx="639163" cy="1494972"/>
          </a:xfrm>
          <a:custGeom>
            <a:avLst/>
            <a:gdLst>
              <a:gd name="connsiteX0" fmla="*/ 87086 w 639163"/>
              <a:gd name="connsiteY0" fmla="*/ 1494972 h 1494972"/>
              <a:gd name="connsiteX1" fmla="*/ 638628 w 639163"/>
              <a:gd name="connsiteY1" fmla="*/ 870857 h 1494972"/>
              <a:gd name="connsiteX2" fmla="*/ 0 w 639163"/>
              <a:gd name="connsiteY2" fmla="*/ 0 h 1494972"/>
              <a:gd name="connsiteX3" fmla="*/ 0 w 639163"/>
              <a:gd name="connsiteY3" fmla="*/ 0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3" h="1494972">
                <a:moveTo>
                  <a:pt x="87086" y="1494972"/>
                </a:moveTo>
                <a:cubicBezTo>
                  <a:pt x="370114" y="1307495"/>
                  <a:pt x="653142" y="1120019"/>
                  <a:pt x="638628" y="870857"/>
                </a:cubicBezTo>
                <a:cubicBezTo>
                  <a:pt x="624114" y="62169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23888" y="3046412"/>
            <a:ext cx="190239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Anchor patterns to data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87721" y="228600"/>
            <a:ext cx="250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Conditional Earth model</a:t>
            </a:r>
            <a:endParaRPr lang="en-US" b="1" dirty="0"/>
          </a:p>
        </p:txBody>
      </p:sp>
      <p:sp>
        <p:nvSpPr>
          <p:cNvPr id="13" name="Freeform 12"/>
          <p:cNvSpPr/>
          <p:nvPr/>
        </p:nvSpPr>
        <p:spPr>
          <a:xfrm>
            <a:off x="1814286" y="4760686"/>
            <a:ext cx="2278743" cy="473388"/>
          </a:xfrm>
          <a:custGeom>
            <a:avLst/>
            <a:gdLst>
              <a:gd name="connsiteX0" fmla="*/ 0 w 2278743"/>
              <a:gd name="connsiteY0" fmla="*/ 0 h 473388"/>
              <a:gd name="connsiteX1" fmla="*/ 1045028 w 2278743"/>
              <a:gd name="connsiteY1" fmla="*/ 464457 h 473388"/>
              <a:gd name="connsiteX2" fmla="*/ 2278743 w 2278743"/>
              <a:gd name="connsiteY2" fmla="*/ 261257 h 47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8743" h="473388">
                <a:moveTo>
                  <a:pt x="0" y="0"/>
                </a:moveTo>
                <a:cubicBezTo>
                  <a:pt x="332619" y="210457"/>
                  <a:pt x="665238" y="420914"/>
                  <a:pt x="1045028" y="464457"/>
                </a:cubicBezTo>
                <a:cubicBezTo>
                  <a:pt x="1424819" y="508000"/>
                  <a:pt x="1851781" y="384628"/>
                  <a:pt x="2278743" y="261257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4713056"/>
            <a:ext cx="16002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Extract 3D Patterns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81500" y="419207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ActualData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7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reminder: models of uncertainty</a:t>
            </a:r>
            <a:endParaRPr lang="en-US" dirty="0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219200" y="1676400"/>
          <a:ext cx="2895600" cy="254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9" name="Equation" r:id="rId3" imgW="1358640" imgH="1269720" progId="Equation.DSMT4">
                  <p:embed/>
                </p:oleObj>
              </mc:Choice>
              <mc:Fallback>
                <p:oleObj name="Equation" r:id="rId3" imgW="1358640" imgH="12697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76400"/>
                        <a:ext cx="2895600" cy="2541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4800600"/>
            <a:ext cx="6699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set of samples drawn by Monte Carlo simulation </a:t>
            </a:r>
          </a:p>
          <a:p>
            <a:pPr algn="ctr"/>
            <a:r>
              <a:rPr lang="en-US" sz="2400" b="1" dirty="0" smtClean="0"/>
              <a:t>are a valid model of uncertainty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sequential simulation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4170363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191000"/>
            <a:ext cx="18605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191000"/>
            <a:ext cx="22415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191000"/>
            <a:ext cx="19367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588000"/>
            <a:ext cx="18605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68650" y="5588000"/>
            <a:ext cx="22415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5562600"/>
            <a:ext cx="19367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0" y="2362200"/>
            <a:ext cx="239395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general</a:t>
            </a:r>
            <a:endParaRPr lang="en-US" dirty="0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016500" y="1905002"/>
            <a:ext cx="1725613" cy="461963"/>
            <a:chOff x="4176" y="1200"/>
            <a:chExt cx="1087" cy="291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176" y="1296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4581" y="1200"/>
              <a:ext cx="68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sz="2400" b="1" dirty="0">
                  <a:latin typeface="Arial Rounded MT Bold" pitchFamily="34" charset="0"/>
                </a:rPr>
                <a:t>= </a:t>
              </a:r>
              <a:r>
                <a:rPr kumimoji="1" lang="en-US" sz="2400" b="1" dirty="0" smtClean="0">
                  <a:latin typeface="Arial Rounded MT Bold" pitchFamily="34" charset="0"/>
                </a:rPr>
                <a:t>data</a:t>
              </a:r>
              <a:endParaRPr kumimoji="1" lang="en-US" sz="2400" b="1" dirty="0">
                <a:latin typeface="Arial Rounded MT Bold" pitchFamily="34" charset="0"/>
              </a:endParaRPr>
            </a:p>
          </p:txBody>
        </p:sp>
      </p:grp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749300" y="1600200"/>
            <a:ext cx="4495800" cy="3124200"/>
            <a:chOff x="288" y="1160"/>
            <a:chExt cx="3364" cy="2536"/>
          </a:xfrm>
        </p:grpSpPr>
        <p:sp useBgFill="1">
          <p:nvSpPr>
            <p:cNvPr id="7" name="Freeform 8"/>
            <p:cNvSpPr>
              <a:spLocks/>
            </p:cNvSpPr>
            <p:nvPr/>
          </p:nvSpPr>
          <p:spPr bwMode="auto">
            <a:xfrm>
              <a:off x="288" y="1160"/>
              <a:ext cx="3364" cy="2536"/>
            </a:xfrm>
            <a:custGeom>
              <a:avLst/>
              <a:gdLst/>
              <a:ahLst/>
              <a:cxnLst>
                <a:cxn ang="0">
                  <a:pos x="32" y="751"/>
                </a:cxn>
                <a:cxn ang="0">
                  <a:pos x="572" y="1760"/>
                </a:cxn>
                <a:cxn ang="0">
                  <a:pos x="2012" y="2528"/>
                </a:cxn>
                <a:cxn ang="0">
                  <a:pos x="3116" y="1808"/>
                </a:cxn>
                <a:cxn ang="0">
                  <a:pos x="3116" y="608"/>
                </a:cxn>
                <a:cxn ang="0">
                  <a:pos x="1628" y="80"/>
                </a:cxn>
                <a:cxn ang="0">
                  <a:pos x="380" y="128"/>
                </a:cxn>
                <a:cxn ang="0">
                  <a:pos x="32" y="751"/>
                </a:cxn>
              </a:cxnLst>
              <a:rect l="0" t="0" r="r" b="b"/>
              <a:pathLst>
                <a:path w="3364" h="2536">
                  <a:moveTo>
                    <a:pt x="32" y="751"/>
                  </a:moveTo>
                  <a:cubicBezTo>
                    <a:pt x="64" y="1023"/>
                    <a:pt x="242" y="1464"/>
                    <a:pt x="572" y="1760"/>
                  </a:cubicBezTo>
                  <a:cubicBezTo>
                    <a:pt x="902" y="2056"/>
                    <a:pt x="1588" y="2520"/>
                    <a:pt x="2012" y="2528"/>
                  </a:cubicBezTo>
                  <a:cubicBezTo>
                    <a:pt x="2436" y="2536"/>
                    <a:pt x="2932" y="2128"/>
                    <a:pt x="3116" y="1808"/>
                  </a:cubicBezTo>
                  <a:cubicBezTo>
                    <a:pt x="3300" y="1488"/>
                    <a:pt x="3364" y="896"/>
                    <a:pt x="3116" y="608"/>
                  </a:cubicBezTo>
                  <a:cubicBezTo>
                    <a:pt x="2868" y="320"/>
                    <a:pt x="2084" y="160"/>
                    <a:pt x="1628" y="80"/>
                  </a:cubicBezTo>
                  <a:cubicBezTo>
                    <a:pt x="1172" y="0"/>
                    <a:pt x="646" y="16"/>
                    <a:pt x="380" y="128"/>
                  </a:cubicBezTo>
                  <a:cubicBezTo>
                    <a:pt x="114" y="240"/>
                    <a:pt x="0" y="479"/>
                    <a:pt x="32" y="751"/>
                  </a:cubicBezTo>
                  <a:close/>
                </a:path>
              </a:pathLst>
            </a:custGeom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36" y="1208"/>
              <a:ext cx="3222" cy="2484"/>
              <a:chOff x="528" y="672"/>
              <a:chExt cx="3222" cy="2484"/>
            </a:xfrm>
          </p:grpSpPr>
          <p:grpSp>
            <p:nvGrpSpPr>
              <p:cNvPr id="14" name="Group 10"/>
              <p:cNvGrpSpPr>
                <a:grpSpLocks/>
              </p:cNvGrpSpPr>
              <p:nvPr/>
            </p:nvGrpSpPr>
            <p:grpSpPr bwMode="auto">
              <a:xfrm>
                <a:off x="672" y="672"/>
                <a:ext cx="3024" cy="2484"/>
                <a:chOff x="672" y="672"/>
                <a:chExt cx="3024" cy="2484"/>
              </a:xfrm>
            </p:grpSpPr>
            <p:sp>
              <p:nvSpPr>
                <p:cNvPr id="34" name="Line 11"/>
                <p:cNvSpPr>
                  <a:spLocks noChangeShapeType="1"/>
                </p:cNvSpPr>
                <p:nvPr/>
              </p:nvSpPr>
              <p:spPr bwMode="auto">
                <a:xfrm>
                  <a:off x="672" y="864"/>
                  <a:ext cx="0" cy="100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12"/>
                <p:cNvSpPr>
                  <a:spLocks noChangeShapeType="1"/>
                </p:cNvSpPr>
                <p:nvPr/>
              </p:nvSpPr>
              <p:spPr bwMode="auto">
                <a:xfrm>
                  <a:off x="816" y="768"/>
                  <a:ext cx="0" cy="13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13"/>
                <p:cNvSpPr>
                  <a:spLocks noChangeShapeType="1"/>
                </p:cNvSpPr>
                <p:nvPr/>
              </p:nvSpPr>
              <p:spPr bwMode="auto">
                <a:xfrm>
                  <a:off x="960" y="720"/>
                  <a:ext cx="0" cy="15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14"/>
                <p:cNvSpPr>
                  <a:spLocks noChangeShapeType="1"/>
                </p:cNvSpPr>
                <p:nvPr/>
              </p:nvSpPr>
              <p:spPr bwMode="auto">
                <a:xfrm>
                  <a:off x="1104" y="672"/>
                  <a:ext cx="0" cy="177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15"/>
                <p:cNvSpPr>
                  <a:spLocks noChangeShapeType="1"/>
                </p:cNvSpPr>
                <p:nvPr/>
              </p:nvSpPr>
              <p:spPr bwMode="auto">
                <a:xfrm>
                  <a:off x="1248" y="672"/>
                  <a:ext cx="0" cy="18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16"/>
                <p:cNvSpPr>
                  <a:spLocks noChangeShapeType="1"/>
                </p:cNvSpPr>
                <p:nvPr/>
              </p:nvSpPr>
              <p:spPr bwMode="auto">
                <a:xfrm>
                  <a:off x="1392" y="672"/>
                  <a:ext cx="0" cy="19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17"/>
                <p:cNvSpPr>
                  <a:spLocks noChangeShapeType="1"/>
                </p:cNvSpPr>
                <p:nvPr/>
              </p:nvSpPr>
              <p:spPr bwMode="auto">
                <a:xfrm>
                  <a:off x="1536" y="672"/>
                  <a:ext cx="0" cy="20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18"/>
                <p:cNvSpPr>
                  <a:spLocks noChangeShapeType="1"/>
                </p:cNvSpPr>
                <p:nvPr/>
              </p:nvSpPr>
              <p:spPr bwMode="auto">
                <a:xfrm>
                  <a:off x="1680" y="672"/>
                  <a:ext cx="0" cy="21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9"/>
                <p:cNvSpPr>
                  <a:spLocks noChangeShapeType="1"/>
                </p:cNvSpPr>
                <p:nvPr/>
              </p:nvSpPr>
              <p:spPr bwMode="auto">
                <a:xfrm>
                  <a:off x="1824" y="672"/>
                  <a:ext cx="0" cy="22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20"/>
                <p:cNvSpPr>
                  <a:spLocks noChangeShapeType="1"/>
                </p:cNvSpPr>
                <p:nvPr/>
              </p:nvSpPr>
              <p:spPr bwMode="auto">
                <a:xfrm>
                  <a:off x="1968" y="672"/>
                  <a:ext cx="0" cy="23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21"/>
                <p:cNvSpPr>
                  <a:spLocks noChangeShapeType="1"/>
                </p:cNvSpPr>
                <p:nvPr/>
              </p:nvSpPr>
              <p:spPr bwMode="auto">
                <a:xfrm>
                  <a:off x="2112" y="720"/>
                  <a:ext cx="0" cy="23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22"/>
                <p:cNvSpPr>
                  <a:spLocks noChangeShapeType="1"/>
                </p:cNvSpPr>
                <p:nvPr/>
              </p:nvSpPr>
              <p:spPr bwMode="auto">
                <a:xfrm>
                  <a:off x="2256" y="720"/>
                  <a:ext cx="0" cy="24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23"/>
                <p:cNvSpPr>
                  <a:spLocks noChangeShapeType="1"/>
                </p:cNvSpPr>
                <p:nvPr/>
              </p:nvSpPr>
              <p:spPr bwMode="auto">
                <a:xfrm>
                  <a:off x="2400" y="768"/>
                  <a:ext cx="0" cy="23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2538" y="804"/>
                  <a:ext cx="0" cy="23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5"/>
                <p:cNvSpPr>
                  <a:spLocks noChangeShapeType="1"/>
                </p:cNvSpPr>
                <p:nvPr/>
              </p:nvSpPr>
              <p:spPr bwMode="auto">
                <a:xfrm>
                  <a:off x="2688" y="816"/>
                  <a:ext cx="0" cy="230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26"/>
                <p:cNvSpPr>
                  <a:spLocks noChangeShapeType="1"/>
                </p:cNvSpPr>
                <p:nvPr/>
              </p:nvSpPr>
              <p:spPr bwMode="auto">
                <a:xfrm>
                  <a:off x="2832" y="864"/>
                  <a:ext cx="0" cy="220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27"/>
                <p:cNvSpPr>
                  <a:spLocks noChangeShapeType="1"/>
                </p:cNvSpPr>
                <p:nvPr/>
              </p:nvSpPr>
              <p:spPr bwMode="auto">
                <a:xfrm>
                  <a:off x="2976" y="912"/>
                  <a:ext cx="0" cy="211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28"/>
                <p:cNvSpPr>
                  <a:spLocks noChangeShapeType="1"/>
                </p:cNvSpPr>
                <p:nvPr/>
              </p:nvSpPr>
              <p:spPr bwMode="auto">
                <a:xfrm>
                  <a:off x="3120" y="960"/>
                  <a:ext cx="0" cy="19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29"/>
                <p:cNvSpPr>
                  <a:spLocks noChangeShapeType="1"/>
                </p:cNvSpPr>
                <p:nvPr/>
              </p:nvSpPr>
              <p:spPr bwMode="auto">
                <a:xfrm>
                  <a:off x="3264" y="1008"/>
                  <a:ext cx="0" cy="18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30"/>
                <p:cNvSpPr>
                  <a:spLocks noChangeShapeType="1"/>
                </p:cNvSpPr>
                <p:nvPr/>
              </p:nvSpPr>
              <p:spPr bwMode="auto">
                <a:xfrm>
                  <a:off x="3408" y="1104"/>
                  <a:ext cx="0" cy="15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1"/>
                <p:cNvSpPr>
                  <a:spLocks noChangeShapeType="1"/>
                </p:cNvSpPr>
                <p:nvPr/>
              </p:nvSpPr>
              <p:spPr bwMode="auto">
                <a:xfrm>
                  <a:off x="3552" y="1200"/>
                  <a:ext cx="0" cy="12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32"/>
                <p:cNvSpPr>
                  <a:spLocks noChangeShapeType="1"/>
                </p:cNvSpPr>
                <p:nvPr/>
              </p:nvSpPr>
              <p:spPr bwMode="auto">
                <a:xfrm>
                  <a:off x="3696" y="1440"/>
                  <a:ext cx="0" cy="7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33"/>
              <p:cNvGrpSpPr>
                <a:grpSpLocks/>
              </p:cNvGrpSpPr>
              <p:nvPr/>
            </p:nvGrpSpPr>
            <p:grpSpPr bwMode="auto">
              <a:xfrm>
                <a:off x="528" y="768"/>
                <a:ext cx="3222" cy="2304"/>
                <a:chOff x="528" y="768"/>
                <a:chExt cx="3222" cy="2304"/>
              </a:xfrm>
            </p:grpSpPr>
            <p:sp>
              <p:nvSpPr>
                <p:cNvPr id="16" name="Rectangle 34"/>
                <p:cNvSpPr>
                  <a:spLocks noChangeArrowheads="1"/>
                </p:cNvSpPr>
                <p:nvPr/>
              </p:nvSpPr>
              <p:spPr bwMode="auto">
                <a:xfrm>
                  <a:off x="3120" y="1488"/>
                  <a:ext cx="144" cy="144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Line 35"/>
                <p:cNvSpPr>
                  <a:spLocks noChangeShapeType="1"/>
                </p:cNvSpPr>
                <p:nvPr/>
              </p:nvSpPr>
              <p:spPr bwMode="auto">
                <a:xfrm>
                  <a:off x="816" y="768"/>
                  <a:ext cx="16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Line 36"/>
                <p:cNvSpPr>
                  <a:spLocks noChangeShapeType="1"/>
                </p:cNvSpPr>
                <p:nvPr/>
              </p:nvSpPr>
              <p:spPr bwMode="auto">
                <a:xfrm>
                  <a:off x="624" y="912"/>
                  <a:ext cx="23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37"/>
                <p:cNvSpPr>
                  <a:spLocks noChangeShapeType="1"/>
                </p:cNvSpPr>
                <p:nvPr/>
              </p:nvSpPr>
              <p:spPr bwMode="auto">
                <a:xfrm>
                  <a:off x="546" y="1056"/>
                  <a:ext cx="281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38"/>
                <p:cNvSpPr>
                  <a:spLocks noChangeShapeType="1"/>
                </p:cNvSpPr>
                <p:nvPr/>
              </p:nvSpPr>
              <p:spPr bwMode="auto">
                <a:xfrm>
                  <a:off x="528" y="1200"/>
                  <a:ext cx="302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39"/>
                <p:cNvSpPr>
                  <a:spLocks noChangeShapeType="1"/>
                </p:cNvSpPr>
                <p:nvPr/>
              </p:nvSpPr>
              <p:spPr bwMode="auto">
                <a:xfrm>
                  <a:off x="528" y="1344"/>
                  <a:ext cx="31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40"/>
                <p:cNvSpPr>
                  <a:spLocks noChangeShapeType="1"/>
                </p:cNvSpPr>
                <p:nvPr/>
              </p:nvSpPr>
              <p:spPr bwMode="auto">
                <a:xfrm>
                  <a:off x="528" y="1488"/>
                  <a:ext cx="319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41"/>
                <p:cNvSpPr>
                  <a:spLocks noChangeShapeType="1"/>
                </p:cNvSpPr>
                <p:nvPr/>
              </p:nvSpPr>
              <p:spPr bwMode="auto">
                <a:xfrm>
                  <a:off x="576" y="1632"/>
                  <a:ext cx="317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42"/>
                <p:cNvSpPr>
                  <a:spLocks noChangeShapeType="1"/>
                </p:cNvSpPr>
                <p:nvPr/>
              </p:nvSpPr>
              <p:spPr bwMode="auto">
                <a:xfrm>
                  <a:off x="624" y="1776"/>
                  <a:ext cx="31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43"/>
                <p:cNvSpPr>
                  <a:spLocks noChangeShapeType="1"/>
                </p:cNvSpPr>
                <p:nvPr/>
              </p:nvSpPr>
              <p:spPr bwMode="auto">
                <a:xfrm>
                  <a:off x="720" y="1920"/>
                  <a:ext cx="302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44"/>
                <p:cNvSpPr>
                  <a:spLocks noChangeShapeType="1"/>
                </p:cNvSpPr>
                <p:nvPr/>
              </p:nvSpPr>
              <p:spPr bwMode="auto">
                <a:xfrm>
                  <a:off x="768" y="2064"/>
                  <a:ext cx="29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45"/>
                <p:cNvSpPr>
                  <a:spLocks noChangeShapeType="1"/>
                </p:cNvSpPr>
                <p:nvPr/>
              </p:nvSpPr>
              <p:spPr bwMode="auto">
                <a:xfrm>
                  <a:off x="876" y="2208"/>
                  <a:ext cx="28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46"/>
                <p:cNvSpPr>
                  <a:spLocks noChangeShapeType="1"/>
                </p:cNvSpPr>
                <p:nvPr/>
              </p:nvSpPr>
              <p:spPr bwMode="auto">
                <a:xfrm>
                  <a:off x="1008" y="2352"/>
                  <a:ext cx="26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47"/>
                <p:cNvSpPr>
                  <a:spLocks noChangeShapeType="1"/>
                </p:cNvSpPr>
                <p:nvPr/>
              </p:nvSpPr>
              <p:spPr bwMode="auto">
                <a:xfrm>
                  <a:off x="1176" y="2496"/>
                  <a:ext cx="238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48"/>
                <p:cNvSpPr>
                  <a:spLocks noChangeShapeType="1"/>
                </p:cNvSpPr>
                <p:nvPr/>
              </p:nvSpPr>
              <p:spPr bwMode="auto">
                <a:xfrm>
                  <a:off x="1392" y="2640"/>
                  <a:ext cx="204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49"/>
                <p:cNvSpPr>
                  <a:spLocks noChangeShapeType="1"/>
                </p:cNvSpPr>
                <p:nvPr/>
              </p:nvSpPr>
              <p:spPr bwMode="auto">
                <a:xfrm>
                  <a:off x="1584" y="2784"/>
                  <a:ext cx="169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50"/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127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51"/>
                <p:cNvSpPr>
                  <a:spLocks noChangeShapeType="1"/>
                </p:cNvSpPr>
                <p:nvPr/>
              </p:nvSpPr>
              <p:spPr bwMode="auto">
                <a:xfrm>
                  <a:off x="2112" y="3072"/>
                  <a:ext cx="70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Rectangle 52"/>
            <p:cNvSpPr>
              <a:spLocks noChangeArrowheads="1"/>
            </p:cNvSpPr>
            <p:nvPr/>
          </p:nvSpPr>
          <p:spPr bwMode="auto">
            <a:xfrm>
              <a:off x="768" y="1448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53"/>
            <p:cNvSpPr>
              <a:spLocks noChangeArrowheads="1"/>
            </p:cNvSpPr>
            <p:nvPr/>
          </p:nvSpPr>
          <p:spPr bwMode="auto">
            <a:xfrm>
              <a:off x="1200" y="2600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4"/>
            <p:cNvSpPr>
              <a:spLocks noChangeArrowheads="1"/>
            </p:cNvSpPr>
            <p:nvPr/>
          </p:nvSpPr>
          <p:spPr bwMode="auto">
            <a:xfrm>
              <a:off x="1920" y="1736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55"/>
            <p:cNvSpPr>
              <a:spLocks noChangeArrowheads="1"/>
            </p:cNvSpPr>
            <p:nvPr/>
          </p:nvSpPr>
          <p:spPr bwMode="auto">
            <a:xfrm>
              <a:off x="2496" y="3032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56"/>
            <p:cNvSpPr>
              <a:spLocks noChangeArrowheads="1"/>
            </p:cNvSpPr>
            <p:nvPr/>
          </p:nvSpPr>
          <p:spPr bwMode="auto">
            <a:xfrm>
              <a:off x="2208" y="2312"/>
              <a:ext cx="144" cy="144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" name="Rectangle 57"/>
          <p:cNvSpPr>
            <a:spLocks noChangeArrowheads="1"/>
          </p:cNvSpPr>
          <p:nvPr/>
        </p:nvSpPr>
        <p:spPr bwMode="auto">
          <a:xfrm>
            <a:off x="6098697" y="2895600"/>
            <a:ext cx="1707519" cy="46166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400" b="1" dirty="0" smtClean="0">
                <a:solidFill>
                  <a:schemeClr val="tx2"/>
                </a:solidFill>
                <a:latin typeface="Arial Rounded MT Bold" pitchFamily="34" charset="0"/>
              </a:rPr>
              <a:t>data </a:t>
            </a:r>
            <a:r>
              <a:rPr kumimoji="1" lang="en-US" sz="2400" b="1" dirty="0">
                <a:solidFill>
                  <a:schemeClr val="tx2"/>
                </a:solidFill>
                <a:latin typeface="Arial Rounded MT Bold" pitchFamily="34" charset="0"/>
              </a:rPr>
              <a:t>event</a:t>
            </a:r>
          </a:p>
        </p:txBody>
      </p:sp>
      <p:sp>
        <p:nvSpPr>
          <p:cNvPr id="57" name="Freeform 58"/>
          <p:cNvSpPr>
            <a:spLocks/>
          </p:cNvSpPr>
          <p:nvPr/>
        </p:nvSpPr>
        <p:spPr bwMode="auto">
          <a:xfrm>
            <a:off x="1587500" y="2019300"/>
            <a:ext cx="3251200" cy="2489200"/>
          </a:xfrm>
          <a:custGeom>
            <a:avLst/>
            <a:gdLst/>
            <a:ahLst/>
            <a:cxnLst>
              <a:cxn ang="0">
                <a:pos x="672" y="120"/>
              </a:cxn>
              <a:cxn ang="0">
                <a:pos x="384" y="312"/>
              </a:cxn>
              <a:cxn ang="0">
                <a:pos x="0" y="792"/>
              </a:cxn>
              <a:cxn ang="0">
                <a:pos x="384" y="1176"/>
              </a:cxn>
              <a:cxn ang="0">
                <a:pos x="1536" y="1464"/>
              </a:cxn>
              <a:cxn ang="0">
                <a:pos x="2016" y="552"/>
              </a:cxn>
              <a:cxn ang="0">
                <a:pos x="1344" y="72"/>
              </a:cxn>
              <a:cxn ang="0">
                <a:pos x="672" y="120"/>
              </a:cxn>
            </a:cxnLst>
            <a:rect l="0" t="0" r="r" b="b"/>
            <a:pathLst>
              <a:path w="2048" h="1568">
                <a:moveTo>
                  <a:pt x="672" y="120"/>
                </a:moveTo>
                <a:cubicBezTo>
                  <a:pt x="512" y="160"/>
                  <a:pt x="496" y="200"/>
                  <a:pt x="384" y="312"/>
                </a:cubicBezTo>
                <a:cubicBezTo>
                  <a:pt x="272" y="424"/>
                  <a:pt x="0" y="648"/>
                  <a:pt x="0" y="792"/>
                </a:cubicBezTo>
                <a:cubicBezTo>
                  <a:pt x="0" y="936"/>
                  <a:pt x="128" y="1064"/>
                  <a:pt x="384" y="1176"/>
                </a:cubicBezTo>
                <a:cubicBezTo>
                  <a:pt x="640" y="1288"/>
                  <a:pt x="1264" y="1568"/>
                  <a:pt x="1536" y="1464"/>
                </a:cubicBezTo>
                <a:cubicBezTo>
                  <a:pt x="1808" y="1360"/>
                  <a:pt x="2048" y="784"/>
                  <a:pt x="2016" y="552"/>
                </a:cubicBezTo>
                <a:cubicBezTo>
                  <a:pt x="1984" y="320"/>
                  <a:pt x="1568" y="144"/>
                  <a:pt x="1344" y="72"/>
                </a:cubicBezTo>
                <a:cubicBezTo>
                  <a:pt x="1120" y="0"/>
                  <a:pt x="832" y="80"/>
                  <a:pt x="672" y="120"/>
                </a:cubicBezTo>
                <a:close/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>
            <a:off x="3797300" y="4419600"/>
            <a:ext cx="990600" cy="838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60"/>
          <p:cNvSpPr>
            <a:spLocks/>
          </p:cNvSpPr>
          <p:nvPr/>
        </p:nvSpPr>
        <p:spPr bwMode="auto">
          <a:xfrm>
            <a:off x="7988300" y="3429000"/>
            <a:ext cx="317500" cy="914400"/>
          </a:xfrm>
          <a:custGeom>
            <a:avLst/>
            <a:gdLst/>
            <a:ahLst/>
            <a:cxnLst>
              <a:cxn ang="0">
                <a:pos x="48" y="576"/>
              </a:cxn>
              <a:cxn ang="0">
                <a:pos x="192" y="432"/>
              </a:cxn>
              <a:cxn ang="0">
                <a:pos x="0" y="0"/>
              </a:cxn>
            </a:cxnLst>
            <a:rect l="0" t="0" r="r" b="b"/>
            <a:pathLst>
              <a:path w="200" h="576">
                <a:moveTo>
                  <a:pt x="48" y="576"/>
                </a:moveTo>
                <a:cubicBezTo>
                  <a:pt x="124" y="552"/>
                  <a:pt x="200" y="528"/>
                  <a:pt x="192" y="432"/>
                </a:cubicBezTo>
                <a:cubicBezTo>
                  <a:pt x="184" y="336"/>
                  <a:pt x="32" y="72"/>
                  <a:pt x="0" y="0"/>
                </a:cubicBez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Group 61"/>
          <p:cNvGrpSpPr>
            <a:grpSpLocks/>
          </p:cNvGrpSpPr>
          <p:nvPr/>
        </p:nvGrpSpPr>
        <p:grpSpPr bwMode="auto">
          <a:xfrm>
            <a:off x="4864100" y="4038600"/>
            <a:ext cx="3124200" cy="2286000"/>
            <a:chOff x="3064" y="2544"/>
            <a:chExt cx="1968" cy="1440"/>
          </a:xfrm>
        </p:grpSpPr>
        <p:grpSp>
          <p:nvGrpSpPr>
            <p:cNvPr id="61" name="Group 62"/>
            <p:cNvGrpSpPr>
              <a:grpSpLocks/>
            </p:cNvGrpSpPr>
            <p:nvPr/>
          </p:nvGrpSpPr>
          <p:grpSpPr bwMode="auto">
            <a:xfrm>
              <a:off x="3064" y="2544"/>
              <a:ext cx="1968" cy="1440"/>
              <a:chOff x="2736" y="2544"/>
              <a:chExt cx="1968" cy="1440"/>
            </a:xfrm>
          </p:grpSpPr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2736" y="3408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64"/>
              <p:cNvSpPr>
                <a:spLocks noChangeArrowheads="1"/>
              </p:cNvSpPr>
              <p:nvPr/>
            </p:nvSpPr>
            <p:spPr bwMode="auto">
              <a:xfrm>
                <a:off x="3456" y="2544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65"/>
              <p:cNvSpPr>
                <a:spLocks noChangeArrowheads="1"/>
              </p:cNvSpPr>
              <p:nvPr/>
            </p:nvSpPr>
            <p:spPr bwMode="auto">
              <a:xfrm>
                <a:off x="4032" y="3840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66"/>
              <p:cNvSpPr>
                <a:spLocks noChangeArrowheads="1"/>
              </p:cNvSpPr>
              <p:nvPr/>
            </p:nvSpPr>
            <p:spPr bwMode="auto">
              <a:xfrm>
                <a:off x="3744" y="3120"/>
                <a:ext cx="144" cy="144"/>
              </a:xfrm>
              <a:prstGeom prst="rect">
                <a:avLst/>
              </a:prstGeom>
              <a:solidFill>
                <a:srgbClr val="FF66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67"/>
              <p:cNvSpPr>
                <a:spLocks noChangeArrowheads="1"/>
              </p:cNvSpPr>
              <p:nvPr/>
            </p:nvSpPr>
            <p:spPr bwMode="auto">
              <a:xfrm>
                <a:off x="4560" y="2736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2" name="Line 68"/>
            <p:cNvSpPr>
              <a:spLocks noChangeShapeType="1"/>
            </p:cNvSpPr>
            <p:nvPr/>
          </p:nvSpPr>
          <p:spPr bwMode="auto">
            <a:xfrm flipH="1">
              <a:off x="3264" y="2688"/>
              <a:ext cx="48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>
              <a:off x="3264" y="3600"/>
              <a:ext cx="1056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70"/>
            <p:cNvSpPr>
              <a:spLocks noChangeShapeType="1"/>
            </p:cNvSpPr>
            <p:nvPr/>
          </p:nvSpPr>
          <p:spPr bwMode="auto">
            <a:xfrm flipV="1">
              <a:off x="4560" y="2976"/>
              <a:ext cx="288" cy="81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71"/>
            <p:cNvSpPr>
              <a:spLocks noChangeShapeType="1"/>
            </p:cNvSpPr>
            <p:nvPr/>
          </p:nvSpPr>
          <p:spPr bwMode="auto">
            <a:xfrm>
              <a:off x="3984" y="2592"/>
              <a:ext cx="864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2"/>
            <p:cNvSpPr>
              <a:spLocks noChangeShapeType="1"/>
            </p:cNvSpPr>
            <p:nvPr/>
          </p:nvSpPr>
          <p:spPr bwMode="auto">
            <a:xfrm>
              <a:off x="3600" y="3024"/>
              <a:ext cx="384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" name="Text Box 73"/>
          <p:cNvSpPr txBox="1">
            <a:spLocks noChangeArrowheads="1"/>
          </p:cNvSpPr>
          <p:nvPr/>
        </p:nvSpPr>
        <p:spPr bwMode="auto">
          <a:xfrm>
            <a:off x="1143000" y="5715000"/>
            <a:ext cx="2052638" cy="5191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800">
                <a:latin typeface="Arial Rounded MT Bold" pitchFamily="34" charset="0"/>
              </a:rPr>
              <a:t>P ( </a:t>
            </a:r>
            <a:r>
              <a:rPr kumimoji="1" lang="en-US" sz="2800">
                <a:solidFill>
                  <a:srgbClr val="FF6600"/>
                </a:solidFill>
                <a:latin typeface="Arial Rounded MT Bold" pitchFamily="34" charset="0"/>
              </a:rPr>
              <a:t>A</a:t>
            </a:r>
            <a:r>
              <a:rPr kumimoji="1" lang="en-US" sz="2800">
                <a:latin typeface="Arial Rounded MT Bold" pitchFamily="34" charset="0"/>
              </a:rPr>
              <a:t> | </a:t>
            </a:r>
            <a:r>
              <a:rPr kumimoji="1" lang="en-US" sz="2800" b="1">
                <a:solidFill>
                  <a:schemeClr val="tx2"/>
                </a:solidFill>
                <a:latin typeface="Arial Rounded MT Bold" pitchFamily="34" charset="0"/>
              </a:rPr>
              <a:t>B</a:t>
            </a:r>
            <a:r>
              <a:rPr kumimoji="1" lang="en-US" sz="2800">
                <a:latin typeface="Arial Rounded MT Bold" pitchFamily="34" charset="0"/>
              </a:rPr>
              <a:t> ) </a:t>
            </a:r>
            <a:r>
              <a:rPr kumimoji="1" lang="en-US" sz="2800" b="1">
                <a:latin typeface="Arial Rounded MT Bold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utoUpdateAnimBg="0"/>
      <p:bldP spid="57" grpId="0" animBg="1"/>
      <p:bldP spid="58" grpId="0" animBg="1"/>
      <p:bldP spid="59" grpId="0" animBg="1"/>
      <p:bldP spid="7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73" name="Text Box 3"/>
          <p:cNvSpPr txBox="1">
            <a:spLocks noChangeArrowheads="1"/>
          </p:cNvSpPr>
          <p:nvPr/>
        </p:nvSpPr>
        <p:spPr bwMode="auto">
          <a:xfrm>
            <a:off x="990600" y="1447800"/>
            <a:ext cx="700089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endParaRPr lang="en-US" sz="2400" b="1" dirty="0"/>
          </a:p>
          <a:p>
            <a:pPr marL="457200" indent="-457200"/>
            <a:r>
              <a:rPr lang="en-US" sz="2400" b="1" dirty="0"/>
              <a:t>Generic sequential simulation algorithm</a:t>
            </a:r>
          </a:p>
          <a:p>
            <a:pPr marL="457200" indent="-457200"/>
            <a:endParaRPr lang="en-US" sz="2400" b="1" dirty="0"/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Assign any hard data to grid cells if required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Define a random path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Loop over all grid cells 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 smtClean="0"/>
              <a:t>Determine P(A|B</a:t>
            </a:r>
            <a:r>
              <a:rPr lang="en-US" sz="2400" dirty="0"/>
              <a:t>)</a:t>
            </a:r>
          </a:p>
          <a:p>
            <a:pPr marL="1371600" lvl="2" indent="-457200"/>
            <a:r>
              <a:rPr lang="en-US" sz="2400" dirty="0"/>
              <a:t>	B=any data and previously simulated values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/>
              <a:t>Draw from P(A|B) a value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/>
              <a:t>Add that value to the data set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training image ?</a:t>
            </a:r>
            <a:endParaRPr 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981200"/>
            <a:ext cx="4209282" cy="34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2743200" y="1676400"/>
            <a:ext cx="373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grid with some data points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training image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09800" y="1600200"/>
            <a:ext cx="2095500" cy="762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kumimoji="1" lang="en-US" sz="2400" b="1"/>
          </a:p>
          <a:p>
            <a:pPr algn="ctr"/>
            <a:r>
              <a:rPr kumimoji="1" lang="en-US" b="1"/>
              <a:t>Training image</a:t>
            </a:r>
          </a:p>
        </p:txBody>
      </p:sp>
      <p:pic>
        <p:nvPicPr>
          <p:cNvPr id="4" name="Picture 4" descr="pixeltrainyb"/>
          <p:cNvPicPr>
            <a:picLocks noChangeAspect="1" noChangeArrowheads="1"/>
          </p:cNvPicPr>
          <p:nvPr/>
        </p:nvPicPr>
        <p:blipFill>
          <a:blip r:embed="rId2" cstate="print"/>
          <a:srcRect r="27272"/>
          <a:stretch>
            <a:fillRect/>
          </a:stretch>
        </p:blipFill>
        <p:spPr bwMode="auto">
          <a:xfrm>
            <a:off x="4264025" y="1682750"/>
            <a:ext cx="3740150" cy="334962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916113" y="2041525"/>
            <a:ext cx="5945187" cy="2681288"/>
            <a:chOff x="1152" y="1542"/>
            <a:chExt cx="3745" cy="1689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612" y="2911"/>
              <a:ext cx="60" cy="57"/>
            </a:xfrm>
            <a:prstGeom prst="ellipse">
              <a:avLst/>
            </a:prstGeom>
            <a:solidFill>
              <a:srgbClr val="3333CC"/>
            </a:solidFill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333399"/>
                </a:solidFill>
                <a:latin typeface="Times New Roman" pitchFamily="18" charset="0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228" y="2949"/>
              <a:ext cx="60" cy="58"/>
            </a:xfrm>
            <a:prstGeom prst="ellipse">
              <a:avLst/>
            </a:prstGeom>
            <a:solidFill>
              <a:srgbClr val="3333CC"/>
            </a:solidFill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458" y="2757"/>
              <a:ext cx="60" cy="58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420" y="3064"/>
              <a:ext cx="60" cy="58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420" y="2949"/>
              <a:ext cx="60" cy="5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152" y="2677"/>
              <a:ext cx="634" cy="554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3619" y="1794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3235" y="1833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3465" y="1641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427" y="1948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3427" y="1833"/>
              <a:ext cx="60" cy="57"/>
            </a:xfrm>
            <a:prstGeom prst="ellips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3152" y="1542"/>
              <a:ext cx="634" cy="554"/>
            </a:xfrm>
            <a:prstGeom prst="ellipse">
              <a:avLst/>
            </a:prstGeom>
            <a:noFill/>
            <a:ln w="38100" cap="sq">
              <a:solidFill>
                <a:srgbClr val="00336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883" y="2265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3500" y="2303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3730" y="2111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3691" y="2418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3691" y="2303"/>
              <a:ext cx="60" cy="58"/>
            </a:xfrm>
            <a:prstGeom prst="ellips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3408" y="2053"/>
              <a:ext cx="633" cy="554"/>
            </a:xfrm>
            <a:prstGeom prst="ellipse">
              <a:avLst/>
            </a:prstGeom>
            <a:noFill/>
            <a:ln w="38100" cap="sq">
              <a:solidFill>
                <a:srgbClr val="00336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4734" y="2013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4351" y="2052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4580" y="1860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4542" y="2167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4542" y="2052"/>
              <a:ext cx="60" cy="57"/>
            </a:xfrm>
            <a:prstGeom prst="ellips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4263" y="1780"/>
              <a:ext cx="634" cy="554"/>
            </a:xfrm>
            <a:prstGeom prst="ellipse">
              <a:avLst/>
            </a:prstGeom>
            <a:noFill/>
            <a:ln w="38100" cap="sq">
              <a:solidFill>
                <a:srgbClr val="00336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4490" y="2878"/>
              <a:ext cx="59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4107" y="2917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4337" y="2725"/>
              <a:ext cx="60" cy="57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4298" y="3031"/>
              <a:ext cx="60" cy="58"/>
            </a:xfrm>
            <a:prstGeom prst="ellips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298" y="2917"/>
              <a:ext cx="60" cy="57"/>
            </a:xfrm>
            <a:prstGeom prst="ellips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3998" y="2652"/>
              <a:ext cx="634" cy="554"/>
            </a:xfrm>
            <a:prstGeom prst="ellipse">
              <a:avLst/>
            </a:prstGeom>
            <a:noFill/>
            <a:ln w="38100" cap="sq">
              <a:solidFill>
                <a:srgbClr val="00336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V="1">
              <a:off x="1872" y="2140"/>
              <a:ext cx="1398" cy="72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28575" y="5207002"/>
            <a:ext cx="2859088" cy="784335"/>
            <a:chOff x="-236" y="3499"/>
            <a:chExt cx="2310" cy="644"/>
          </a:xfrm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-236" y="3499"/>
              <a:ext cx="2310" cy="37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sz="2400" b="1">
                  <a:solidFill>
                    <a:srgbClr val="212165"/>
                  </a:solidFill>
                </a:rPr>
                <a:t>P ( </a:t>
              </a:r>
              <a:r>
                <a:rPr kumimoji="1" lang="en-US" sz="2400">
                  <a:solidFill>
                    <a:srgbClr val="212165"/>
                  </a:solidFill>
                </a:rPr>
                <a:t>A</a:t>
              </a:r>
              <a:r>
                <a:rPr kumimoji="1" lang="en-US" sz="2400" b="1">
                  <a:solidFill>
                    <a:srgbClr val="212165"/>
                  </a:solidFill>
                </a:rPr>
                <a:t> | B ) = 1 / 4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229" y="3764"/>
              <a:ext cx="988" cy="379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sz="2400" b="1" dirty="0">
                  <a:solidFill>
                    <a:srgbClr val="212165"/>
                  </a:solidFill>
                </a:rPr>
                <a:t>A = </a:t>
              </a:r>
              <a:r>
                <a:rPr kumimoji="1" lang="en-US" sz="2400" b="1" dirty="0" smtClean="0">
                  <a:solidFill>
                    <a:srgbClr val="212165"/>
                  </a:solidFill>
                </a:rPr>
                <a:t>blue</a:t>
              </a:r>
              <a:endParaRPr kumimoji="1" lang="en-US" sz="2400" b="1" dirty="0">
                <a:solidFill>
                  <a:srgbClr val="21216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is CPU-demanding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8400" y="1981200"/>
            <a:ext cx="3600450" cy="2895600"/>
            <a:chOff x="6026150" y="3048000"/>
            <a:chExt cx="2063750" cy="1676400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051675" y="4121150"/>
              <a:ext cx="368300" cy="304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latin typeface="Times New Roman" pitchFamily="18" charset="0"/>
                </a:rPr>
                <a:t>u</a:t>
              </a:r>
              <a:r>
                <a:rPr lang="en-US" sz="1400" b="1" baseline="-25000">
                  <a:latin typeface="Times New Roman" pitchFamily="18" charset="0"/>
                </a:rPr>
                <a:t>1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6829425" y="3717925"/>
              <a:ext cx="460375" cy="3667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>
                  <a:solidFill>
                    <a:srgbClr val="FF0000"/>
                  </a:solidFill>
                  <a:latin typeface="Times New Roman" pitchFamily="18" charset="0"/>
                </a:rPr>
                <a:t>u?</a:t>
              </a:r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6754813" y="3517900"/>
              <a:ext cx="368300" cy="304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latin typeface="Times New Roman" pitchFamily="18" charset="0"/>
                </a:rPr>
                <a:t>u</a:t>
              </a:r>
              <a:r>
                <a:rPr lang="en-US" sz="1400" b="1" baseline="-25000">
                  <a:latin typeface="Times New Roman" pitchFamily="18" charset="0"/>
                </a:rPr>
                <a:t>2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6313488" y="3852863"/>
              <a:ext cx="368300" cy="304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latin typeface="Times New Roman" pitchFamily="18" charset="0"/>
                </a:rPr>
                <a:t>u</a:t>
              </a:r>
              <a:r>
                <a:rPr lang="en-US" sz="1400" b="1" baseline="-25000">
                  <a:latin typeface="Times New Roman" pitchFamily="18" charset="0"/>
                </a:rPr>
                <a:t>4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7421563" y="3786188"/>
              <a:ext cx="366712" cy="304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>
                  <a:latin typeface="Times New Roman" pitchFamily="18" charset="0"/>
                </a:rPr>
                <a:t>u</a:t>
              </a:r>
              <a:r>
                <a:rPr lang="en-US" sz="1400" b="1" baseline="-25000">
                  <a:latin typeface="Times New Roman" pitchFamily="18" charset="0"/>
                </a:rPr>
                <a:t>3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7346950" y="3919538"/>
              <a:ext cx="90488" cy="77787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333399"/>
                </a:solidFill>
                <a:latin typeface="Times New Roman" pitchFamily="18" charset="0"/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6608763" y="3986213"/>
              <a:ext cx="90487" cy="77787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7099300" y="3651250"/>
              <a:ext cx="90488" cy="77788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6977063" y="4187825"/>
              <a:ext cx="92075" cy="76200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6977063" y="3986213"/>
              <a:ext cx="92075" cy="77787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6026150" y="3048000"/>
              <a:ext cx="2063750" cy="16764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7759700" y="3581400"/>
              <a:ext cx="90488" cy="76200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7759700" y="4343400"/>
              <a:ext cx="90488" cy="76200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6191250" y="3505200"/>
              <a:ext cx="90488" cy="77788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24800" y="3810000"/>
              <a:ext cx="90488" cy="76200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7594600" y="4572000"/>
              <a:ext cx="88900" cy="77788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6313488" y="4456113"/>
              <a:ext cx="90487" cy="76200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6507163" y="3505200"/>
              <a:ext cx="1087437" cy="9620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7842250" y="4037013"/>
              <a:ext cx="88900" cy="77787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7199313" y="3316288"/>
              <a:ext cx="90487" cy="76200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6191250" y="4191000"/>
              <a:ext cx="90488" cy="76200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6535738" y="3249613"/>
              <a:ext cx="88900" cy="76200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7842250" y="3276600"/>
              <a:ext cx="88900" cy="76200"/>
            </a:xfrm>
            <a:prstGeom prst="ellipse">
              <a:avLst/>
            </a:prstGeom>
            <a:solidFill>
              <a:srgbClr val="3333CC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4343400"/>
            <a:ext cx="18478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9" name="Straight Connector 28"/>
          <p:cNvCxnSpPr/>
          <p:nvPr/>
        </p:nvCxnSpPr>
        <p:spPr>
          <a:xfrm>
            <a:off x="5181600" y="2743200"/>
            <a:ext cx="3048000" cy="16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76600" y="4419600"/>
            <a:ext cx="3124200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81800" y="6248400"/>
            <a:ext cx="10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38400" y="1600200"/>
            <a:ext cx="373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grid with some data points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data-base</a:t>
            </a:r>
            <a:endParaRPr lang="en-US" dirty="0"/>
          </a:p>
        </p:txBody>
      </p:sp>
      <p:pic>
        <p:nvPicPr>
          <p:cNvPr id="202" name="Picture 3" descr="pixeltrainy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812925"/>
            <a:ext cx="2559050" cy="1752600"/>
          </a:xfrm>
          <a:prstGeom prst="rect">
            <a:avLst/>
          </a:prstGeom>
          <a:noFill/>
        </p:spPr>
      </p:pic>
      <p:pic>
        <p:nvPicPr>
          <p:cNvPr id="203" name="Picture 4" descr="searchtr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565525"/>
            <a:ext cx="4787900" cy="2584450"/>
          </a:xfrm>
          <a:prstGeom prst="rect">
            <a:avLst/>
          </a:prstGeom>
          <a:noFill/>
        </p:spPr>
      </p:pic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412750" y="1577975"/>
            <a:ext cx="2060575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/>
              <a:t>Training image</a:t>
            </a:r>
          </a:p>
        </p:txBody>
      </p:sp>
      <p:sp>
        <p:nvSpPr>
          <p:cNvPr id="205" name="Text Box 61"/>
          <p:cNvSpPr txBox="1">
            <a:spLocks noChangeArrowheads="1"/>
          </p:cNvSpPr>
          <p:nvPr/>
        </p:nvSpPr>
        <p:spPr bwMode="auto">
          <a:xfrm>
            <a:off x="2641600" y="3178175"/>
            <a:ext cx="16256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chemeClr val="tx2"/>
                </a:solidFill>
              </a:rPr>
              <a:t>Search tree</a:t>
            </a:r>
            <a:endParaRPr lang="en-US" sz="1800" b="1">
              <a:solidFill>
                <a:srgbClr val="FF0000"/>
              </a:solidFill>
            </a:endParaRPr>
          </a:p>
        </p:txBody>
      </p:sp>
      <p:sp>
        <p:nvSpPr>
          <p:cNvPr id="206" name="Line 62"/>
          <p:cNvSpPr>
            <a:spLocks noChangeShapeType="1"/>
          </p:cNvSpPr>
          <p:nvPr/>
        </p:nvSpPr>
        <p:spPr bwMode="auto">
          <a:xfrm>
            <a:off x="2146300" y="2879725"/>
            <a:ext cx="990600" cy="304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arrow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63"/>
          <p:cNvSpPr>
            <a:spLocks noChangeShapeType="1"/>
          </p:cNvSpPr>
          <p:nvPr/>
        </p:nvSpPr>
        <p:spPr bwMode="auto">
          <a:xfrm flipH="1">
            <a:off x="4127500" y="2879725"/>
            <a:ext cx="1320800" cy="381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arrow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Text Box 64"/>
          <p:cNvSpPr txBox="1">
            <a:spLocks noChangeArrowheads="1"/>
          </p:cNvSpPr>
          <p:nvPr/>
        </p:nvSpPr>
        <p:spPr bwMode="auto">
          <a:xfrm>
            <a:off x="5613400" y="3489325"/>
            <a:ext cx="4375150" cy="286232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solidFill>
                  <a:srgbClr val="FF0000"/>
                </a:solidFill>
              </a:rPr>
              <a:t>Construction requires scanning </a:t>
            </a:r>
            <a:endParaRPr lang="en-US" dirty="0" smtClean="0">
              <a:solidFill>
                <a:srgbClr val="FF0000"/>
              </a:solidFill>
            </a:endParaRP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</a:rPr>
              <a:t>training </a:t>
            </a:r>
            <a:r>
              <a:rPr lang="en-US" dirty="0">
                <a:solidFill>
                  <a:srgbClr val="FF0000"/>
                </a:solidFill>
              </a:rPr>
              <a:t>image one single time</a:t>
            </a:r>
          </a:p>
          <a:p>
            <a:pPr eaLnBrk="0" hangingPunct="0"/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0" hangingPunct="0"/>
            <a:r>
              <a:rPr lang="en-US" dirty="0">
                <a:solidFill>
                  <a:srgbClr val="FF0000"/>
                </a:solidFill>
              </a:rPr>
              <a:t>Minimizes memory demand</a:t>
            </a:r>
          </a:p>
          <a:p>
            <a:pPr eaLnBrk="0" hangingPunct="0"/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0" hangingPunct="0"/>
            <a:r>
              <a:rPr lang="en-US" dirty="0">
                <a:solidFill>
                  <a:srgbClr val="FF0000"/>
                </a:solidFill>
              </a:rPr>
              <a:t>Allows retrieving all training 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</a:rPr>
              <a:t>probabilities </a:t>
            </a:r>
            <a:r>
              <a:rPr lang="en-US" dirty="0">
                <a:solidFill>
                  <a:srgbClr val="FF0000"/>
                </a:solidFill>
              </a:rPr>
              <a:t>for the template </a:t>
            </a:r>
            <a:endParaRPr lang="en-US" dirty="0" smtClean="0">
              <a:solidFill>
                <a:srgbClr val="FF0000"/>
              </a:solidFill>
            </a:endParaRP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</a:rPr>
              <a:t>adopted</a:t>
            </a:r>
            <a:endParaRPr lang="en-US" dirty="0">
              <a:solidFill>
                <a:srgbClr val="FF0000"/>
              </a:solidFill>
            </a:endParaRPr>
          </a:p>
          <a:p>
            <a:pPr eaLnBrk="0" hangingPunct="0"/>
            <a:endParaRPr lang="en-US" dirty="0">
              <a:solidFill>
                <a:srgbClr val="FF0000"/>
              </a:solidFill>
            </a:endParaRPr>
          </a:p>
          <a:p>
            <a:pPr eaLnBrk="0" hangingPunct="0"/>
            <a:endParaRPr lang="en-US" dirty="0">
              <a:latin typeface="Times New Roman" pitchFamily="18" charset="0"/>
            </a:endParaRPr>
          </a:p>
        </p:txBody>
      </p:sp>
      <p:sp>
        <p:nvSpPr>
          <p:cNvPr id="209" name="AutoShape 65"/>
          <p:cNvSpPr>
            <a:spLocks noChangeArrowheads="1"/>
          </p:cNvSpPr>
          <p:nvPr/>
        </p:nvSpPr>
        <p:spPr bwMode="auto">
          <a:xfrm>
            <a:off x="5410200" y="3733800"/>
            <a:ext cx="247650" cy="152400"/>
          </a:xfrm>
          <a:prstGeom prst="rightArrow">
            <a:avLst>
              <a:gd name="adj1" fmla="val 50000"/>
              <a:gd name="adj2" fmla="val 40625"/>
            </a:avLst>
          </a:prstGeom>
          <a:solidFill>
            <a:srgbClr val="FF0000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AutoShape 66"/>
          <p:cNvSpPr>
            <a:spLocks noChangeArrowheads="1"/>
          </p:cNvSpPr>
          <p:nvPr/>
        </p:nvSpPr>
        <p:spPr bwMode="auto">
          <a:xfrm>
            <a:off x="5410200" y="4419600"/>
            <a:ext cx="247650" cy="152400"/>
          </a:xfrm>
          <a:prstGeom prst="rightArrow">
            <a:avLst>
              <a:gd name="adj1" fmla="val 50000"/>
              <a:gd name="adj2" fmla="val 40625"/>
            </a:avLst>
          </a:prstGeom>
          <a:solidFill>
            <a:srgbClr val="FF0000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AutoShape 67"/>
          <p:cNvSpPr>
            <a:spLocks noChangeArrowheads="1"/>
          </p:cNvSpPr>
          <p:nvPr/>
        </p:nvSpPr>
        <p:spPr bwMode="auto">
          <a:xfrm>
            <a:off x="5410200" y="5165725"/>
            <a:ext cx="247650" cy="152400"/>
          </a:xfrm>
          <a:prstGeom prst="rightArrow">
            <a:avLst>
              <a:gd name="adj1" fmla="val 50000"/>
              <a:gd name="adj2" fmla="val 40625"/>
            </a:avLst>
          </a:prstGeom>
          <a:solidFill>
            <a:srgbClr val="FF0000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2098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continuity at large scale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8600" y="1447800"/>
            <a:ext cx="2008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 New Roman" pitchFamily="18" charset="0"/>
              </a:rPr>
              <a:t>Training image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987675" y="3565525"/>
            <a:ext cx="2212975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latin typeface="Times New Roman" pitchFamily="18" charset="0"/>
              </a:rPr>
              <a:t>Coarse simulation </a:t>
            </a:r>
          </a:p>
          <a:p>
            <a:pPr algn="ctr" eaLnBrk="0" hangingPunct="0"/>
            <a:r>
              <a:rPr lang="en-US" b="1">
                <a:latin typeface="Times New Roman" pitchFamily="18" charset="0"/>
              </a:rPr>
              <a:t>grid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971800" y="1295400"/>
            <a:ext cx="553085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solidFill>
                  <a:srgbClr val="3333CC"/>
                </a:solidFill>
              </a:rPr>
              <a:t>Freeze coarse grid nodes and use them as conditioning data to simulate finer grid nodes</a:t>
            </a:r>
            <a:endParaRPr lang="en-US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127250" y="3429000"/>
            <a:ext cx="1238250" cy="762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686300" y="3429000"/>
            <a:ext cx="1320800" cy="685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8" descr="pixeltrainy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28067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6354763" y="2489200"/>
            <a:ext cx="1587" cy="2311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797675" y="2489200"/>
            <a:ext cx="11113" cy="23542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7261225" y="2476500"/>
            <a:ext cx="6350" cy="233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7702550" y="2493963"/>
            <a:ext cx="6350" cy="2343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6361113" y="2500313"/>
            <a:ext cx="1363662" cy="63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348413" y="2959100"/>
            <a:ext cx="1346200" cy="63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37300" y="3417888"/>
            <a:ext cx="1368425" cy="47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6330950" y="3881438"/>
            <a:ext cx="1381125" cy="63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6354763" y="4352925"/>
            <a:ext cx="1357312" cy="476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343650" y="4810125"/>
            <a:ext cx="13684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6589713" y="2493963"/>
            <a:ext cx="0" cy="2300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7029450" y="2489200"/>
            <a:ext cx="12700" cy="231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7470775" y="2500313"/>
            <a:ext cx="4763" cy="2300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6361113" y="2732088"/>
            <a:ext cx="133985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6367463" y="3197225"/>
            <a:ext cx="1338262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6354763" y="3667125"/>
            <a:ext cx="13462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348413" y="4132263"/>
            <a:ext cx="1357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6348413" y="4572000"/>
            <a:ext cx="13462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292850" y="2438400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292850" y="2903538"/>
            <a:ext cx="123825" cy="11588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745288" y="3832225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292850" y="3367088"/>
            <a:ext cx="123825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745288" y="3367088"/>
            <a:ext cx="123825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7197725" y="2903538"/>
            <a:ext cx="123825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7650163" y="3367088"/>
            <a:ext cx="122237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7650163" y="2903538"/>
            <a:ext cx="122237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5"/>
          <p:cNvSpPr>
            <a:spLocks noChangeArrowheads="1"/>
          </p:cNvSpPr>
          <p:nvPr/>
        </p:nvSpPr>
        <p:spPr bwMode="auto">
          <a:xfrm>
            <a:off x="6292850" y="4295775"/>
            <a:ext cx="123825" cy="115888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6"/>
          <p:cNvSpPr>
            <a:spLocks noChangeArrowheads="1"/>
          </p:cNvSpPr>
          <p:nvPr/>
        </p:nvSpPr>
        <p:spPr bwMode="auto">
          <a:xfrm>
            <a:off x="6745288" y="4295775"/>
            <a:ext cx="123825" cy="115888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7197725" y="4295775"/>
            <a:ext cx="123825" cy="115888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38"/>
          <p:cNvSpPr>
            <a:spLocks noChangeArrowheads="1"/>
          </p:cNvSpPr>
          <p:nvPr/>
        </p:nvSpPr>
        <p:spPr bwMode="auto">
          <a:xfrm>
            <a:off x="7650163" y="4760913"/>
            <a:ext cx="122237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7197725" y="3832225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0"/>
          <p:cNvSpPr>
            <a:spLocks noChangeArrowheads="1"/>
          </p:cNvSpPr>
          <p:nvPr/>
        </p:nvSpPr>
        <p:spPr bwMode="auto">
          <a:xfrm>
            <a:off x="7650163" y="4295775"/>
            <a:ext cx="122237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1"/>
          <p:cNvSpPr>
            <a:spLocks noChangeArrowheads="1"/>
          </p:cNvSpPr>
          <p:nvPr/>
        </p:nvSpPr>
        <p:spPr bwMode="auto">
          <a:xfrm>
            <a:off x="7650163" y="3832225"/>
            <a:ext cx="122237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2"/>
          <p:cNvSpPr>
            <a:spLocks noChangeArrowheads="1"/>
          </p:cNvSpPr>
          <p:nvPr/>
        </p:nvSpPr>
        <p:spPr bwMode="auto">
          <a:xfrm>
            <a:off x="6292850" y="3832225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3"/>
          <p:cNvSpPr>
            <a:spLocks noChangeArrowheads="1"/>
          </p:cNvSpPr>
          <p:nvPr/>
        </p:nvSpPr>
        <p:spPr bwMode="auto">
          <a:xfrm>
            <a:off x="7197725" y="4760913"/>
            <a:ext cx="123825" cy="11588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4"/>
          <p:cNvSpPr>
            <a:spLocks noChangeArrowheads="1"/>
          </p:cNvSpPr>
          <p:nvPr/>
        </p:nvSpPr>
        <p:spPr bwMode="auto">
          <a:xfrm>
            <a:off x="6745288" y="4760913"/>
            <a:ext cx="123825" cy="11588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5"/>
          <p:cNvSpPr>
            <a:spLocks noChangeArrowheads="1"/>
          </p:cNvSpPr>
          <p:nvPr/>
        </p:nvSpPr>
        <p:spPr bwMode="auto">
          <a:xfrm>
            <a:off x="6292850" y="4760913"/>
            <a:ext cx="123825" cy="11588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6"/>
          <p:cNvSpPr>
            <a:spLocks noChangeArrowheads="1"/>
          </p:cNvSpPr>
          <p:nvPr/>
        </p:nvSpPr>
        <p:spPr bwMode="auto">
          <a:xfrm>
            <a:off x="7197725" y="2438400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7"/>
          <p:cNvSpPr>
            <a:spLocks noChangeArrowheads="1"/>
          </p:cNvSpPr>
          <p:nvPr/>
        </p:nvSpPr>
        <p:spPr bwMode="auto">
          <a:xfrm>
            <a:off x="7650163" y="2438400"/>
            <a:ext cx="122237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8"/>
          <p:cNvSpPr>
            <a:spLocks noChangeArrowheads="1"/>
          </p:cNvSpPr>
          <p:nvPr/>
        </p:nvSpPr>
        <p:spPr bwMode="auto">
          <a:xfrm>
            <a:off x="6745288" y="2438400"/>
            <a:ext cx="123825" cy="11588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49"/>
          <p:cNvSpPr>
            <a:spLocks noChangeArrowheads="1"/>
          </p:cNvSpPr>
          <p:nvPr/>
        </p:nvSpPr>
        <p:spPr bwMode="auto">
          <a:xfrm>
            <a:off x="6745288" y="2903538"/>
            <a:ext cx="123825" cy="11588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50"/>
          <p:cNvSpPr>
            <a:spLocks noChangeArrowheads="1"/>
          </p:cNvSpPr>
          <p:nvPr/>
        </p:nvSpPr>
        <p:spPr bwMode="auto">
          <a:xfrm>
            <a:off x="7197725" y="3367088"/>
            <a:ext cx="123825" cy="11588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5962650" y="1981200"/>
            <a:ext cx="249396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 New Roman" pitchFamily="18" charset="0"/>
              </a:rPr>
              <a:t>Finer simulation grid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2" name="Line 52"/>
          <p:cNvSpPr>
            <a:spLocks noChangeShapeType="1"/>
          </p:cNvSpPr>
          <p:nvPr/>
        </p:nvSpPr>
        <p:spPr bwMode="auto">
          <a:xfrm>
            <a:off x="3349625" y="4321175"/>
            <a:ext cx="1433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3" name="Line 53"/>
          <p:cNvSpPr>
            <a:spLocks noChangeShapeType="1"/>
          </p:cNvSpPr>
          <p:nvPr/>
        </p:nvSpPr>
        <p:spPr bwMode="auto">
          <a:xfrm>
            <a:off x="3341688" y="4748213"/>
            <a:ext cx="1433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" name="Line 54"/>
          <p:cNvSpPr>
            <a:spLocks noChangeShapeType="1"/>
          </p:cNvSpPr>
          <p:nvPr/>
        </p:nvSpPr>
        <p:spPr bwMode="auto">
          <a:xfrm>
            <a:off x="3349625" y="5192713"/>
            <a:ext cx="1433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>
            <a:off x="3349625" y="5627688"/>
            <a:ext cx="1433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>
            <a:off x="3359150" y="6062663"/>
            <a:ext cx="1433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3349625" y="6499225"/>
            <a:ext cx="1433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>
            <a:off x="3359150" y="4313238"/>
            <a:ext cx="0" cy="221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9" name="Line 59"/>
          <p:cNvSpPr>
            <a:spLocks noChangeShapeType="1"/>
          </p:cNvSpPr>
          <p:nvPr/>
        </p:nvSpPr>
        <p:spPr bwMode="auto">
          <a:xfrm>
            <a:off x="3821113" y="4313238"/>
            <a:ext cx="0" cy="221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" name="Line 60"/>
          <p:cNvSpPr>
            <a:spLocks noChangeShapeType="1"/>
          </p:cNvSpPr>
          <p:nvPr/>
        </p:nvSpPr>
        <p:spPr bwMode="auto">
          <a:xfrm>
            <a:off x="4302125" y="4303713"/>
            <a:ext cx="0" cy="221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>
            <a:off x="4783138" y="4303713"/>
            <a:ext cx="0" cy="221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" name="Oval 62"/>
          <p:cNvSpPr>
            <a:spLocks noChangeArrowheads="1"/>
          </p:cNvSpPr>
          <p:nvPr/>
        </p:nvSpPr>
        <p:spPr bwMode="auto">
          <a:xfrm>
            <a:off x="3295650" y="4267200"/>
            <a:ext cx="128588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3"/>
          <p:cNvSpPr>
            <a:spLocks noChangeArrowheads="1"/>
          </p:cNvSpPr>
          <p:nvPr/>
        </p:nvSpPr>
        <p:spPr bwMode="auto">
          <a:xfrm>
            <a:off x="3295650" y="4702175"/>
            <a:ext cx="128588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4"/>
          <p:cNvSpPr>
            <a:spLocks noChangeArrowheads="1"/>
          </p:cNvSpPr>
          <p:nvPr/>
        </p:nvSpPr>
        <p:spPr bwMode="auto">
          <a:xfrm>
            <a:off x="3767138" y="5573713"/>
            <a:ext cx="130175" cy="10795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5"/>
          <p:cNvSpPr>
            <a:spLocks noChangeArrowheads="1"/>
          </p:cNvSpPr>
          <p:nvPr/>
        </p:nvSpPr>
        <p:spPr bwMode="auto">
          <a:xfrm>
            <a:off x="3295650" y="5138738"/>
            <a:ext cx="128588" cy="107950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6"/>
          <p:cNvSpPr>
            <a:spLocks noChangeArrowheads="1"/>
          </p:cNvSpPr>
          <p:nvPr/>
        </p:nvSpPr>
        <p:spPr bwMode="auto">
          <a:xfrm>
            <a:off x="3767138" y="5138738"/>
            <a:ext cx="130175" cy="107950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67"/>
          <p:cNvSpPr>
            <a:spLocks noChangeArrowheads="1"/>
          </p:cNvSpPr>
          <p:nvPr/>
        </p:nvSpPr>
        <p:spPr bwMode="auto">
          <a:xfrm>
            <a:off x="4238625" y="4702175"/>
            <a:ext cx="130175" cy="109538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8"/>
          <p:cNvSpPr>
            <a:spLocks noChangeArrowheads="1"/>
          </p:cNvSpPr>
          <p:nvPr/>
        </p:nvSpPr>
        <p:spPr bwMode="auto">
          <a:xfrm>
            <a:off x="4711700" y="5138738"/>
            <a:ext cx="128588" cy="107950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69"/>
          <p:cNvSpPr>
            <a:spLocks noChangeArrowheads="1"/>
          </p:cNvSpPr>
          <p:nvPr/>
        </p:nvSpPr>
        <p:spPr bwMode="auto">
          <a:xfrm>
            <a:off x="4711700" y="4702175"/>
            <a:ext cx="128588" cy="109538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70"/>
          <p:cNvSpPr>
            <a:spLocks noChangeArrowheads="1"/>
          </p:cNvSpPr>
          <p:nvPr/>
        </p:nvSpPr>
        <p:spPr bwMode="auto">
          <a:xfrm>
            <a:off x="3295650" y="6008688"/>
            <a:ext cx="128588" cy="10953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71"/>
          <p:cNvSpPr>
            <a:spLocks noChangeArrowheads="1"/>
          </p:cNvSpPr>
          <p:nvPr/>
        </p:nvSpPr>
        <p:spPr bwMode="auto">
          <a:xfrm>
            <a:off x="3767138" y="6008688"/>
            <a:ext cx="130175" cy="10953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72"/>
          <p:cNvSpPr>
            <a:spLocks noChangeArrowheads="1"/>
          </p:cNvSpPr>
          <p:nvPr/>
        </p:nvSpPr>
        <p:spPr bwMode="auto">
          <a:xfrm>
            <a:off x="4238625" y="6008688"/>
            <a:ext cx="130175" cy="10953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73"/>
          <p:cNvSpPr>
            <a:spLocks noChangeArrowheads="1"/>
          </p:cNvSpPr>
          <p:nvPr/>
        </p:nvSpPr>
        <p:spPr bwMode="auto">
          <a:xfrm>
            <a:off x="4711700" y="6443663"/>
            <a:ext cx="128588" cy="109537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4"/>
          <p:cNvSpPr>
            <a:spLocks noChangeArrowheads="1"/>
          </p:cNvSpPr>
          <p:nvPr/>
        </p:nvSpPr>
        <p:spPr bwMode="auto">
          <a:xfrm>
            <a:off x="4238625" y="5573713"/>
            <a:ext cx="130175" cy="10795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5"/>
          <p:cNvSpPr>
            <a:spLocks noChangeArrowheads="1"/>
          </p:cNvSpPr>
          <p:nvPr/>
        </p:nvSpPr>
        <p:spPr bwMode="auto">
          <a:xfrm>
            <a:off x="4711700" y="6008688"/>
            <a:ext cx="128588" cy="10953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76"/>
          <p:cNvSpPr>
            <a:spLocks noChangeArrowheads="1"/>
          </p:cNvSpPr>
          <p:nvPr/>
        </p:nvSpPr>
        <p:spPr bwMode="auto">
          <a:xfrm>
            <a:off x="4711700" y="5573713"/>
            <a:ext cx="128588" cy="10795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77"/>
          <p:cNvSpPr>
            <a:spLocks noChangeArrowheads="1"/>
          </p:cNvSpPr>
          <p:nvPr/>
        </p:nvSpPr>
        <p:spPr bwMode="auto">
          <a:xfrm>
            <a:off x="3295650" y="5573713"/>
            <a:ext cx="128588" cy="10795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8"/>
          <p:cNvSpPr>
            <a:spLocks noChangeArrowheads="1"/>
          </p:cNvSpPr>
          <p:nvPr/>
        </p:nvSpPr>
        <p:spPr bwMode="auto">
          <a:xfrm>
            <a:off x="4238625" y="6443663"/>
            <a:ext cx="130175" cy="10953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79"/>
          <p:cNvSpPr>
            <a:spLocks noChangeArrowheads="1"/>
          </p:cNvSpPr>
          <p:nvPr/>
        </p:nvSpPr>
        <p:spPr bwMode="auto">
          <a:xfrm>
            <a:off x="3767138" y="6443663"/>
            <a:ext cx="130175" cy="10953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80"/>
          <p:cNvSpPr>
            <a:spLocks noChangeArrowheads="1"/>
          </p:cNvSpPr>
          <p:nvPr/>
        </p:nvSpPr>
        <p:spPr bwMode="auto">
          <a:xfrm>
            <a:off x="3295650" y="6443663"/>
            <a:ext cx="128588" cy="109537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81"/>
          <p:cNvSpPr>
            <a:spLocks noChangeArrowheads="1"/>
          </p:cNvSpPr>
          <p:nvPr/>
        </p:nvSpPr>
        <p:spPr bwMode="auto">
          <a:xfrm>
            <a:off x="4238625" y="4267200"/>
            <a:ext cx="130175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2"/>
          <p:cNvSpPr>
            <a:spLocks noChangeArrowheads="1"/>
          </p:cNvSpPr>
          <p:nvPr/>
        </p:nvSpPr>
        <p:spPr bwMode="auto">
          <a:xfrm>
            <a:off x="4711700" y="4267200"/>
            <a:ext cx="128588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83"/>
          <p:cNvSpPr>
            <a:spLocks noChangeArrowheads="1"/>
          </p:cNvSpPr>
          <p:nvPr/>
        </p:nvSpPr>
        <p:spPr bwMode="auto">
          <a:xfrm>
            <a:off x="3767138" y="4267200"/>
            <a:ext cx="130175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4"/>
          <p:cNvSpPr>
            <a:spLocks noChangeArrowheads="1"/>
          </p:cNvSpPr>
          <p:nvPr/>
        </p:nvSpPr>
        <p:spPr bwMode="auto">
          <a:xfrm>
            <a:off x="3767138" y="4702175"/>
            <a:ext cx="130175" cy="109538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5"/>
          <p:cNvSpPr>
            <a:spLocks noChangeArrowheads="1"/>
          </p:cNvSpPr>
          <p:nvPr/>
        </p:nvSpPr>
        <p:spPr bwMode="auto">
          <a:xfrm>
            <a:off x="4238625" y="5138738"/>
            <a:ext cx="130175" cy="107950"/>
          </a:xfrm>
          <a:prstGeom prst="ellipse">
            <a:avLst/>
          </a:prstGeom>
          <a:solidFill>
            <a:srgbClr val="33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86"/>
          <p:cNvSpPr>
            <a:spLocks noChangeArrowheads="1"/>
          </p:cNvSpPr>
          <p:nvPr/>
        </p:nvSpPr>
        <p:spPr bwMode="auto">
          <a:xfrm>
            <a:off x="5476875" y="5181600"/>
            <a:ext cx="128588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87"/>
          <p:cNvSpPr>
            <a:spLocks noChangeArrowheads="1"/>
          </p:cNvSpPr>
          <p:nvPr/>
        </p:nvSpPr>
        <p:spPr bwMode="auto">
          <a:xfrm>
            <a:off x="5476875" y="5616575"/>
            <a:ext cx="128588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88"/>
          <p:cNvSpPr>
            <a:spLocks noChangeArrowheads="1"/>
          </p:cNvSpPr>
          <p:nvPr/>
        </p:nvSpPr>
        <p:spPr bwMode="auto">
          <a:xfrm>
            <a:off x="5476875" y="6053138"/>
            <a:ext cx="128588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89"/>
          <p:cNvSpPr>
            <a:spLocks noChangeArrowheads="1"/>
          </p:cNvSpPr>
          <p:nvPr/>
        </p:nvSpPr>
        <p:spPr bwMode="auto">
          <a:xfrm>
            <a:off x="5948363" y="6053138"/>
            <a:ext cx="130175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90"/>
          <p:cNvSpPr>
            <a:spLocks noChangeArrowheads="1"/>
          </p:cNvSpPr>
          <p:nvPr/>
        </p:nvSpPr>
        <p:spPr bwMode="auto">
          <a:xfrm>
            <a:off x="6419850" y="5616575"/>
            <a:ext cx="130175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91"/>
          <p:cNvSpPr>
            <a:spLocks noChangeArrowheads="1"/>
          </p:cNvSpPr>
          <p:nvPr/>
        </p:nvSpPr>
        <p:spPr bwMode="auto">
          <a:xfrm>
            <a:off x="6419850" y="5181600"/>
            <a:ext cx="130175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92"/>
          <p:cNvSpPr>
            <a:spLocks noChangeArrowheads="1"/>
          </p:cNvSpPr>
          <p:nvPr/>
        </p:nvSpPr>
        <p:spPr bwMode="auto">
          <a:xfrm>
            <a:off x="5948363" y="5181600"/>
            <a:ext cx="130175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93"/>
          <p:cNvSpPr>
            <a:spLocks noChangeArrowheads="1"/>
          </p:cNvSpPr>
          <p:nvPr/>
        </p:nvSpPr>
        <p:spPr bwMode="auto">
          <a:xfrm>
            <a:off x="5948363" y="5616575"/>
            <a:ext cx="130175" cy="109538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Oval 94"/>
          <p:cNvSpPr>
            <a:spLocks noChangeArrowheads="1"/>
          </p:cNvSpPr>
          <p:nvPr/>
        </p:nvSpPr>
        <p:spPr bwMode="auto">
          <a:xfrm>
            <a:off x="6419850" y="6053138"/>
            <a:ext cx="130175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95"/>
          <p:cNvSpPr txBox="1">
            <a:spLocks noChangeArrowheads="1"/>
          </p:cNvSpPr>
          <p:nvPr/>
        </p:nvSpPr>
        <p:spPr bwMode="auto">
          <a:xfrm>
            <a:off x="6724650" y="5562600"/>
            <a:ext cx="1127125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latin typeface="Times New Roman" pitchFamily="18" charset="0"/>
              </a:rPr>
              <a:t>Coarse </a:t>
            </a:r>
          </a:p>
          <a:p>
            <a:pPr algn="ctr" eaLnBrk="0" hangingPunct="0"/>
            <a:r>
              <a:rPr lang="en-US" b="1">
                <a:latin typeface="Times New Roman" pitchFamily="18" charset="0"/>
              </a:rPr>
              <a:t>template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6" name="Oval 96"/>
          <p:cNvSpPr>
            <a:spLocks noChangeArrowheads="1"/>
          </p:cNvSpPr>
          <p:nvPr/>
        </p:nvSpPr>
        <p:spPr bwMode="auto">
          <a:xfrm>
            <a:off x="8424863" y="3048000"/>
            <a:ext cx="128587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97"/>
          <p:cNvSpPr>
            <a:spLocks noChangeArrowheads="1"/>
          </p:cNvSpPr>
          <p:nvPr/>
        </p:nvSpPr>
        <p:spPr bwMode="auto">
          <a:xfrm>
            <a:off x="8424863" y="3211513"/>
            <a:ext cx="128587" cy="10953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98"/>
          <p:cNvSpPr>
            <a:spLocks noChangeArrowheads="1"/>
          </p:cNvSpPr>
          <p:nvPr/>
        </p:nvSpPr>
        <p:spPr bwMode="auto">
          <a:xfrm>
            <a:off x="8424863" y="3386138"/>
            <a:ext cx="128587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9"/>
          <p:cNvSpPr>
            <a:spLocks noChangeArrowheads="1"/>
          </p:cNvSpPr>
          <p:nvPr/>
        </p:nvSpPr>
        <p:spPr bwMode="auto">
          <a:xfrm>
            <a:off x="8615363" y="3386138"/>
            <a:ext cx="130175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100"/>
          <p:cNvSpPr>
            <a:spLocks noChangeArrowheads="1"/>
          </p:cNvSpPr>
          <p:nvPr/>
        </p:nvSpPr>
        <p:spPr bwMode="auto">
          <a:xfrm>
            <a:off x="8782050" y="3211513"/>
            <a:ext cx="130175" cy="10953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101"/>
          <p:cNvSpPr>
            <a:spLocks noChangeArrowheads="1"/>
          </p:cNvSpPr>
          <p:nvPr/>
        </p:nvSpPr>
        <p:spPr bwMode="auto">
          <a:xfrm>
            <a:off x="8782050" y="3048000"/>
            <a:ext cx="130175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102"/>
          <p:cNvSpPr>
            <a:spLocks noChangeArrowheads="1"/>
          </p:cNvSpPr>
          <p:nvPr/>
        </p:nvSpPr>
        <p:spPr bwMode="auto">
          <a:xfrm>
            <a:off x="8615363" y="3048000"/>
            <a:ext cx="130175" cy="10953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103"/>
          <p:cNvSpPr>
            <a:spLocks noChangeArrowheads="1"/>
          </p:cNvSpPr>
          <p:nvPr/>
        </p:nvSpPr>
        <p:spPr bwMode="auto">
          <a:xfrm>
            <a:off x="8615363" y="3211513"/>
            <a:ext cx="130175" cy="10953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104"/>
          <p:cNvSpPr>
            <a:spLocks noChangeArrowheads="1"/>
          </p:cNvSpPr>
          <p:nvPr/>
        </p:nvSpPr>
        <p:spPr bwMode="auto">
          <a:xfrm>
            <a:off x="8782050" y="3386138"/>
            <a:ext cx="130175" cy="1079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Text Box 105"/>
          <p:cNvSpPr txBox="1">
            <a:spLocks noChangeArrowheads="1"/>
          </p:cNvSpPr>
          <p:nvPr/>
        </p:nvSpPr>
        <p:spPr bwMode="auto">
          <a:xfrm>
            <a:off x="8001000" y="3733800"/>
            <a:ext cx="1127125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latin typeface="Times New Roman" pitchFamily="18" charset="0"/>
              </a:rPr>
              <a:t>fine </a:t>
            </a:r>
          </a:p>
          <a:p>
            <a:pPr algn="ctr" eaLnBrk="0" hangingPunct="0"/>
            <a:r>
              <a:rPr lang="en-US" b="1" dirty="0">
                <a:latin typeface="Times New Roman" pitchFamily="18" charset="0"/>
              </a:rPr>
              <a:t>template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06" name="Oval 106"/>
          <p:cNvSpPr>
            <a:spLocks noChangeArrowheads="1"/>
          </p:cNvSpPr>
          <p:nvPr/>
        </p:nvSpPr>
        <p:spPr bwMode="auto">
          <a:xfrm>
            <a:off x="6534150" y="24415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07"/>
          <p:cNvSpPr>
            <a:spLocks noChangeArrowheads="1"/>
          </p:cNvSpPr>
          <p:nvPr/>
        </p:nvSpPr>
        <p:spPr bwMode="auto">
          <a:xfrm>
            <a:off x="6302375" y="26797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08"/>
          <p:cNvSpPr>
            <a:spLocks noChangeArrowheads="1"/>
          </p:cNvSpPr>
          <p:nvPr/>
        </p:nvSpPr>
        <p:spPr bwMode="auto">
          <a:xfrm>
            <a:off x="6527800" y="26733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09"/>
          <p:cNvSpPr>
            <a:spLocks noChangeArrowheads="1"/>
          </p:cNvSpPr>
          <p:nvPr/>
        </p:nvSpPr>
        <p:spPr bwMode="auto">
          <a:xfrm>
            <a:off x="6746875" y="26733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10"/>
          <p:cNvSpPr>
            <a:spLocks noChangeArrowheads="1"/>
          </p:cNvSpPr>
          <p:nvPr/>
        </p:nvSpPr>
        <p:spPr bwMode="auto">
          <a:xfrm>
            <a:off x="6534150" y="29083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11"/>
          <p:cNvSpPr>
            <a:spLocks noChangeArrowheads="1"/>
          </p:cNvSpPr>
          <p:nvPr/>
        </p:nvSpPr>
        <p:spPr bwMode="auto">
          <a:xfrm>
            <a:off x="6972300" y="24384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112"/>
          <p:cNvSpPr>
            <a:spLocks noChangeArrowheads="1"/>
          </p:cNvSpPr>
          <p:nvPr/>
        </p:nvSpPr>
        <p:spPr bwMode="auto">
          <a:xfrm>
            <a:off x="6965950" y="26701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Oval 113"/>
          <p:cNvSpPr>
            <a:spLocks noChangeArrowheads="1"/>
          </p:cNvSpPr>
          <p:nvPr/>
        </p:nvSpPr>
        <p:spPr bwMode="auto">
          <a:xfrm>
            <a:off x="7185025" y="26701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Oval 114"/>
          <p:cNvSpPr>
            <a:spLocks noChangeArrowheads="1"/>
          </p:cNvSpPr>
          <p:nvPr/>
        </p:nvSpPr>
        <p:spPr bwMode="auto">
          <a:xfrm>
            <a:off x="6972300" y="29051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Oval 115"/>
          <p:cNvSpPr>
            <a:spLocks noChangeArrowheads="1"/>
          </p:cNvSpPr>
          <p:nvPr/>
        </p:nvSpPr>
        <p:spPr bwMode="auto">
          <a:xfrm>
            <a:off x="7429500" y="24320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Oval 116"/>
          <p:cNvSpPr>
            <a:spLocks noChangeArrowheads="1"/>
          </p:cNvSpPr>
          <p:nvPr/>
        </p:nvSpPr>
        <p:spPr bwMode="auto">
          <a:xfrm>
            <a:off x="7423150" y="26638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7"/>
          <p:cNvSpPr>
            <a:spLocks noChangeArrowheads="1"/>
          </p:cNvSpPr>
          <p:nvPr/>
        </p:nvSpPr>
        <p:spPr bwMode="auto">
          <a:xfrm>
            <a:off x="7642225" y="26638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8"/>
          <p:cNvSpPr>
            <a:spLocks noChangeArrowheads="1"/>
          </p:cNvSpPr>
          <p:nvPr/>
        </p:nvSpPr>
        <p:spPr bwMode="auto">
          <a:xfrm>
            <a:off x="7429500" y="28987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9"/>
          <p:cNvSpPr>
            <a:spLocks noChangeArrowheads="1"/>
          </p:cNvSpPr>
          <p:nvPr/>
        </p:nvSpPr>
        <p:spPr bwMode="auto">
          <a:xfrm>
            <a:off x="6299200" y="3135313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120"/>
          <p:cNvSpPr>
            <a:spLocks noChangeArrowheads="1"/>
          </p:cNvSpPr>
          <p:nvPr/>
        </p:nvSpPr>
        <p:spPr bwMode="auto">
          <a:xfrm>
            <a:off x="6524625" y="3128963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121"/>
          <p:cNvSpPr>
            <a:spLocks noChangeArrowheads="1"/>
          </p:cNvSpPr>
          <p:nvPr/>
        </p:nvSpPr>
        <p:spPr bwMode="auto">
          <a:xfrm>
            <a:off x="6743700" y="3128963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122"/>
          <p:cNvSpPr>
            <a:spLocks noChangeArrowheads="1"/>
          </p:cNvSpPr>
          <p:nvPr/>
        </p:nvSpPr>
        <p:spPr bwMode="auto">
          <a:xfrm>
            <a:off x="6530975" y="3363913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Oval 123"/>
          <p:cNvSpPr>
            <a:spLocks noChangeArrowheads="1"/>
          </p:cNvSpPr>
          <p:nvPr/>
        </p:nvSpPr>
        <p:spPr bwMode="auto">
          <a:xfrm>
            <a:off x="6962775" y="312578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Oval 124"/>
          <p:cNvSpPr>
            <a:spLocks noChangeArrowheads="1"/>
          </p:cNvSpPr>
          <p:nvPr/>
        </p:nvSpPr>
        <p:spPr bwMode="auto">
          <a:xfrm>
            <a:off x="7181850" y="312578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Oval 125"/>
          <p:cNvSpPr>
            <a:spLocks noChangeArrowheads="1"/>
          </p:cNvSpPr>
          <p:nvPr/>
        </p:nvSpPr>
        <p:spPr bwMode="auto">
          <a:xfrm>
            <a:off x="6969125" y="336073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Oval 126"/>
          <p:cNvSpPr>
            <a:spLocks noChangeArrowheads="1"/>
          </p:cNvSpPr>
          <p:nvPr/>
        </p:nvSpPr>
        <p:spPr bwMode="auto">
          <a:xfrm>
            <a:off x="7419975" y="311943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Oval 127"/>
          <p:cNvSpPr>
            <a:spLocks noChangeArrowheads="1"/>
          </p:cNvSpPr>
          <p:nvPr/>
        </p:nvSpPr>
        <p:spPr bwMode="auto">
          <a:xfrm>
            <a:off x="7639050" y="311943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128"/>
          <p:cNvSpPr>
            <a:spLocks noChangeArrowheads="1"/>
          </p:cNvSpPr>
          <p:nvPr/>
        </p:nvSpPr>
        <p:spPr bwMode="auto">
          <a:xfrm>
            <a:off x="7426325" y="3354388"/>
            <a:ext cx="123825" cy="115887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Oval 129"/>
          <p:cNvSpPr>
            <a:spLocks noChangeArrowheads="1"/>
          </p:cNvSpPr>
          <p:nvPr/>
        </p:nvSpPr>
        <p:spPr bwMode="auto">
          <a:xfrm>
            <a:off x="6302375" y="36068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Oval 130"/>
          <p:cNvSpPr>
            <a:spLocks noChangeArrowheads="1"/>
          </p:cNvSpPr>
          <p:nvPr/>
        </p:nvSpPr>
        <p:spPr bwMode="auto">
          <a:xfrm>
            <a:off x="6527800" y="36004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31"/>
          <p:cNvSpPr>
            <a:spLocks noChangeArrowheads="1"/>
          </p:cNvSpPr>
          <p:nvPr/>
        </p:nvSpPr>
        <p:spPr bwMode="auto">
          <a:xfrm>
            <a:off x="6746875" y="36004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32"/>
          <p:cNvSpPr>
            <a:spLocks noChangeArrowheads="1"/>
          </p:cNvSpPr>
          <p:nvPr/>
        </p:nvSpPr>
        <p:spPr bwMode="auto">
          <a:xfrm>
            <a:off x="6534150" y="38354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33"/>
          <p:cNvSpPr>
            <a:spLocks noChangeArrowheads="1"/>
          </p:cNvSpPr>
          <p:nvPr/>
        </p:nvSpPr>
        <p:spPr bwMode="auto">
          <a:xfrm>
            <a:off x="6965950" y="35972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34"/>
          <p:cNvSpPr>
            <a:spLocks noChangeArrowheads="1"/>
          </p:cNvSpPr>
          <p:nvPr/>
        </p:nvSpPr>
        <p:spPr bwMode="auto">
          <a:xfrm>
            <a:off x="7185025" y="35972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35"/>
          <p:cNvSpPr>
            <a:spLocks noChangeArrowheads="1"/>
          </p:cNvSpPr>
          <p:nvPr/>
        </p:nvSpPr>
        <p:spPr bwMode="auto">
          <a:xfrm>
            <a:off x="6972300" y="38322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6"/>
          <p:cNvSpPr>
            <a:spLocks noChangeArrowheads="1"/>
          </p:cNvSpPr>
          <p:nvPr/>
        </p:nvSpPr>
        <p:spPr bwMode="auto">
          <a:xfrm>
            <a:off x="7423150" y="35909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7"/>
          <p:cNvSpPr>
            <a:spLocks noChangeArrowheads="1"/>
          </p:cNvSpPr>
          <p:nvPr/>
        </p:nvSpPr>
        <p:spPr bwMode="auto">
          <a:xfrm>
            <a:off x="7642225" y="35909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8"/>
          <p:cNvSpPr>
            <a:spLocks noChangeArrowheads="1"/>
          </p:cNvSpPr>
          <p:nvPr/>
        </p:nvSpPr>
        <p:spPr bwMode="auto">
          <a:xfrm>
            <a:off x="7429500" y="38258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9"/>
          <p:cNvSpPr>
            <a:spLocks noChangeArrowheads="1"/>
          </p:cNvSpPr>
          <p:nvPr/>
        </p:nvSpPr>
        <p:spPr bwMode="auto">
          <a:xfrm>
            <a:off x="6302375" y="40767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40"/>
          <p:cNvSpPr>
            <a:spLocks noChangeArrowheads="1"/>
          </p:cNvSpPr>
          <p:nvPr/>
        </p:nvSpPr>
        <p:spPr bwMode="auto">
          <a:xfrm>
            <a:off x="6527800" y="40703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41"/>
          <p:cNvSpPr>
            <a:spLocks noChangeArrowheads="1"/>
          </p:cNvSpPr>
          <p:nvPr/>
        </p:nvSpPr>
        <p:spPr bwMode="auto">
          <a:xfrm>
            <a:off x="6746875" y="40703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42"/>
          <p:cNvSpPr>
            <a:spLocks noChangeArrowheads="1"/>
          </p:cNvSpPr>
          <p:nvPr/>
        </p:nvSpPr>
        <p:spPr bwMode="auto">
          <a:xfrm>
            <a:off x="6534150" y="43053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Oval 143"/>
          <p:cNvSpPr>
            <a:spLocks noChangeArrowheads="1"/>
          </p:cNvSpPr>
          <p:nvPr/>
        </p:nvSpPr>
        <p:spPr bwMode="auto">
          <a:xfrm>
            <a:off x="6965950" y="40671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Oval 144"/>
          <p:cNvSpPr>
            <a:spLocks noChangeArrowheads="1"/>
          </p:cNvSpPr>
          <p:nvPr/>
        </p:nvSpPr>
        <p:spPr bwMode="auto">
          <a:xfrm>
            <a:off x="7185025" y="40671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Oval 145"/>
          <p:cNvSpPr>
            <a:spLocks noChangeArrowheads="1"/>
          </p:cNvSpPr>
          <p:nvPr/>
        </p:nvSpPr>
        <p:spPr bwMode="auto">
          <a:xfrm>
            <a:off x="6972300" y="43021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Oval 146"/>
          <p:cNvSpPr>
            <a:spLocks noChangeArrowheads="1"/>
          </p:cNvSpPr>
          <p:nvPr/>
        </p:nvSpPr>
        <p:spPr bwMode="auto">
          <a:xfrm>
            <a:off x="7423150" y="40608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Oval 147"/>
          <p:cNvSpPr>
            <a:spLocks noChangeArrowheads="1"/>
          </p:cNvSpPr>
          <p:nvPr/>
        </p:nvSpPr>
        <p:spPr bwMode="auto">
          <a:xfrm>
            <a:off x="7642225" y="40608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Oval 148"/>
          <p:cNvSpPr>
            <a:spLocks noChangeArrowheads="1"/>
          </p:cNvSpPr>
          <p:nvPr/>
        </p:nvSpPr>
        <p:spPr bwMode="auto">
          <a:xfrm>
            <a:off x="7429500" y="42957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Oval 149"/>
          <p:cNvSpPr>
            <a:spLocks noChangeArrowheads="1"/>
          </p:cNvSpPr>
          <p:nvPr/>
        </p:nvSpPr>
        <p:spPr bwMode="auto">
          <a:xfrm>
            <a:off x="6289675" y="45212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Oval 150"/>
          <p:cNvSpPr>
            <a:spLocks noChangeArrowheads="1"/>
          </p:cNvSpPr>
          <p:nvPr/>
        </p:nvSpPr>
        <p:spPr bwMode="auto">
          <a:xfrm>
            <a:off x="6515100" y="45148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Oval 151"/>
          <p:cNvSpPr>
            <a:spLocks noChangeArrowheads="1"/>
          </p:cNvSpPr>
          <p:nvPr/>
        </p:nvSpPr>
        <p:spPr bwMode="auto">
          <a:xfrm>
            <a:off x="6734175" y="451485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Oval 152"/>
          <p:cNvSpPr>
            <a:spLocks noChangeArrowheads="1"/>
          </p:cNvSpPr>
          <p:nvPr/>
        </p:nvSpPr>
        <p:spPr bwMode="auto">
          <a:xfrm>
            <a:off x="6521450" y="4749800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Oval 153"/>
          <p:cNvSpPr>
            <a:spLocks noChangeArrowheads="1"/>
          </p:cNvSpPr>
          <p:nvPr/>
        </p:nvSpPr>
        <p:spPr bwMode="auto">
          <a:xfrm>
            <a:off x="6953250" y="45116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Oval 154"/>
          <p:cNvSpPr>
            <a:spLocks noChangeArrowheads="1"/>
          </p:cNvSpPr>
          <p:nvPr/>
        </p:nvSpPr>
        <p:spPr bwMode="auto">
          <a:xfrm>
            <a:off x="7172325" y="45116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Oval 155"/>
          <p:cNvSpPr>
            <a:spLocks noChangeArrowheads="1"/>
          </p:cNvSpPr>
          <p:nvPr/>
        </p:nvSpPr>
        <p:spPr bwMode="auto">
          <a:xfrm>
            <a:off x="6959600" y="47466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Oval 156"/>
          <p:cNvSpPr>
            <a:spLocks noChangeArrowheads="1"/>
          </p:cNvSpPr>
          <p:nvPr/>
        </p:nvSpPr>
        <p:spPr bwMode="auto">
          <a:xfrm>
            <a:off x="7410450" y="45053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Oval 157"/>
          <p:cNvSpPr>
            <a:spLocks noChangeArrowheads="1"/>
          </p:cNvSpPr>
          <p:nvPr/>
        </p:nvSpPr>
        <p:spPr bwMode="auto">
          <a:xfrm>
            <a:off x="7629525" y="450532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Oval 158"/>
          <p:cNvSpPr>
            <a:spLocks noChangeArrowheads="1"/>
          </p:cNvSpPr>
          <p:nvPr/>
        </p:nvSpPr>
        <p:spPr bwMode="auto">
          <a:xfrm>
            <a:off x="7416800" y="4740275"/>
            <a:ext cx="123825" cy="115888"/>
          </a:xfrm>
          <a:prstGeom prst="ellipse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2" cstate="print"/>
          <a:srcRect l="25977" t="27345" r="1546" b="11984"/>
          <a:stretch>
            <a:fillRect/>
          </a:stretch>
        </p:blipFill>
        <p:spPr bwMode="auto">
          <a:xfrm>
            <a:off x="4495800" y="3581400"/>
            <a:ext cx="4649788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4" name="Rectangle 5"/>
          <p:cNvSpPr>
            <a:spLocks noChangeArrowheads="1"/>
          </p:cNvSpPr>
          <p:nvPr/>
        </p:nvSpPr>
        <p:spPr bwMode="auto">
          <a:xfrm>
            <a:off x="8458200" y="6015038"/>
            <a:ext cx="396875" cy="8382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689725" y="3460750"/>
            <a:ext cx="11890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Training image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07013" y="3881438"/>
            <a:ext cx="968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Background</a:t>
            </a:r>
            <a:r>
              <a:rPr lang="en-US" sz="1200">
                <a:latin typeface="Times New Roman" pitchFamily="18" charset="0"/>
              </a:rPr>
              <a:t> 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shales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00" y="5283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Estuarine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sands</a:t>
            </a:r>
            <a:r>
              <a:rPr lang="en-US" sz="1200">
                <a:latin typeface="Times New Roman" pitchFamily="18" charset="0"/>
              </a:rPr>
              <a:t> 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757988" y="4262438"/>
            <a:ext cx="825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Tidal sand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flats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391400" y="4567238"/>
            <a:ext cx="103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Transgressive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lags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034088" y="4795838"/>
            <a:ext cx="8001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Tidal bars</a:t>
            </a:r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66838"/>
            <a:ext cx="448786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eform 13"/>
          <p:cNvSpPr>
            <a:spLocks/>
          </p:cNvSpPr>
          <p:nvPr/>
        </p:nvSpPr>
        <p:spPr bwMode="auto">
          <a:xfrm>
            <a:off x="1905000" y="3957638"/>
            <a:ext cx="2971800" cy="1968500"/>
          </a:xfrm>
          <a:custGeom>
            <a:avLst/>
            <a:gdLst>
              <a:gd name="T0" fmla="*/ 0 w 1872"/>
              <a:gd name="T1" fmla="*/ 0 h 1240"/>
              <a:gd name="T2" fmla="*/ 864 w 1872"/>
              <a:gd name="T3" fmla="*/ 1104 h 1240"/>
              <a:gd name="T4" fmla="*/ 1872 w 1872"/>
              <a:gd name="T5" fmla="*/ 816 h 1240"/>
              <a:gd name="T6" fmla="*/ 0 60000 65536"/>
              <a:gd name="T7" fmla="*/ 0 60000 65536"/>
              <a:gd name="T8" fmla="*/ 0 60000 65536"/>
              <a:gd name="T9" fmla="*/ 0 w 1872"/>
              <a:gd name="T10" fmla="*/ 0 h 1240"/>
              <a:gd name="T11" fmla="*/ 1872 w 1872"/>
              <a:gd name="T12" fmla="*/ 1240 h 1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1240">
                <a:moveTo>
                  <a:pt x="0" y="0"/>
                </a:moveTo>
                <a:cubicBezTo>
                  <a:pt x="276" y="484"/>
                  <a:pt x="552" y="968"/>
                  <a:pt x="864" y="1104"/>
                </a:cubicBezTo>
                <a:cubicBezTo>
                  <a:pt x="1176" y="1240"/>
                  <a:pt x="1524" y="1028"/>
                  <a:pt x="1872" y="81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1068" descr="Location_allwel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066800"/>
            <a:ext cx="3200400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037"/>
          <p:cNvSpPr txBox="1">
            <a:spLocks noChangeArrowheads="1"/>
          </p:cNvSpPr>
          <p:nvPr/>
        </p:nvSpPr>
        <p:spPr bwMode="auto">
          <a:xfrm>
            <a:off x="6400800" y="1112838"/>
            <a:ext cx="1905000" cy="6397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eaLnBrk="0" hangingPunct="0"/>
            <a:r>
              <a:rPr kumimoji="1" lang="en-US" sz="1200" b="1" dirty="0">
                <a:latin typeface="Times New Roman" pitchFamily="18" charset="0"/>
              </a:rPr>
              <a:t>Plan view of stratigraphic </a:t>
            </a:r>
          </a:p>
          <a:p>
            <a:pPr algn="r" eaLnBrk="0" hangingPunct="0"/>
            <a:r>
              <a:rPr kumimoji="1" lang="en-US" sz="1200" b="1" dirty="0">
                <a:latin typeface="Times New Roman" pitchFamily="18" charset="0"/>
              </a:rPr>
              <a:t>grid with location of </a:t>
            </a:r>
          </a:p>
          <a:p>
            <a:pPr algn="r" eaLnBrk="0" hangingPunct="0"/>
            <a:r>
              <a:rPr kumimoji="1" lang="en-US" sz="1200" b="1" dirty="0">
                <a:latin typeface="Times New Roman" pitchFamily="18" charset="0"/>
              </a:rPr>
              <a:t>the 140 wells</a:t>
            </a:r>
          </a:p>
        </p:txBody>
      </p:sp>
      <p:sp>
        <p:nvSpPr>
          <p:cNvPr id="5" name="Line 1050"/>
          <p:cNvSpPr>
            <a:spLocks noChangeShapeType="1"/>
          </p:cNvSpPr>
          <p:nvPr/>
        </p:nvSpPr>
        <p:spPr bwMode="auto">
          <a:xfrm flipV="1">
            <a:off x="5232400" y="114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Box 1051"/>
          <p:cNvSpPr txBox="1">
            <a:spLocks noChangeArrowheads="1"/>
          </p:cNvSpPr>
          <p:nvPr/>
        </p:nvSpPr>
        <p:spPr bwMode="auto">
          <a:xfrm>
            <a:off x="5257800" y="10668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N</a:t>
            </a:r>
          </a:p>
        </p:txBody>
      </p:sp>
      <p:pic>
        <p:nvPicPr>
          <p:cNvPr id="7" name="Picture 1056"/>
          <p:cNvPicPr>
            <a:picLocks noChangeAspect="1" noChangeArrowheads="1"/>
          </p:cNvPicPr>
          <p:nvPr/>
        </p:nvPicPr>
        <p:blipFill>
          <a:blip r:embed="rId3" cstate="print"/>
          <a:srcRect l="31528" t="33083" r="10645" b="33163"/>
          <a:stretch>
            <a:fillRect/>
          </a:stretch>
        </p:blipFill>
        <p:spPr bwMode="auto">
          <a:xfrm>
            <a:off x="276225" y="1914525"/>
            <a:ext cx="26035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57"/>
          <p:cNvPicPr>
            <a:picLocks noChangeAspect="1" noChangeArrowheads="1"/>
          </p:cNvPicPr>
          <p:nvPr/>
        </p:nvPicPr>
        <p:blipFill>
          <a:blip r:embed="rId4" cstate="print"/>
          <a:srcRect l="31380" t="32919" r="10580" b="33165"/>
          <a:stretch>
            <a:fillRect/>
          </a:stretch>
        </p:blipFill>
        <p:spPr bwMode="auto">
          <a:xfrm>
            <a:off x="581025" y="2679700"/>
            <a:ext cx="2614613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58"/>
          <p:cNvPicPr>
            <a:picLocks noChangeAspect="1" noChangeArrowheads="1"/>
          </p:cNvPicPr>
          <p:nvPr/>
        </p:nvPicPr>
        <p:blipFill>
          <a:blip r:embed="rId5" cstate="print"/>
          <a:srcRect l="31445" t="32899" r="10384" b="33246"/>
          <a:stretch>
            <a:fillRect/>
          </a:stretch>
        </p:blipFill>
        <p:spPr bwMode="auto">
          <a:xfrm>
            <a:off x="962025" y="3594100"/>
            <a:ext cx="26193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59"/>
          <p:cNvSpPr txBox="1">
            <a:spLocks noChangeArrowheads="1"/>
          </p:cNvSpPr>
          <p:nvPr/>
        </p:nvSpPr>
        <p:spPr bwMode="auto">
          <a:xfrm>
            <a:off x="276225" y="4356100"/>
            <a:ext cx="260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1</a:t>
            </a:r>
          </a:p>
        </p:txBody>
      </p:sp>
      <p:sp>
        <p:nvSpPr>
          <p:cNvPr id="11" name="Text Box 1060"/>
          <p:cNvSpPr txBox="1">
            <a:spLocks noChangeArrowheads="1"/>
          </p:cNvSpPr>
          <p:nvPr/>
        </p:nvSpPr>
        <p:spPr bwMode="auto">
          <a:xfrm>
            <a:off x="260350" y="5300663"/>
            <a:ext cx="260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0</a:t>
            </a:r>
          </a:p>
        </p:txBody>
      </p:sp>
      <p:sp>
        <p:nvSpPr>
          <p:cNvPr id="12" name="Text Box 1061"/>
          <p:cNvSpPr txBox="1">
            <a:spLocks noChangeArrowheads="1"/>
          </p:cNvSpPr>
          <p:nvPr/>
        </p:nvSpPr>
        <p:spPr bwMode="auto">
          <a:xfrm>
            <a:off x="2181225" y="3670300"/>
            <a:ext cx="13557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Times New Roman" pitchFamily="18" charset="0"/>
              </a:rPr>
              <a:t>Background shale</a:t>
            </a:r>
          </a:p>
        </p:txBody>
      </p:sp>
      <p:sp>
        <p:nvSpPr>
          <p:cNvPr id="13" name="Text Box 1062"/>
          <p:cNvSpPr txBox="1">
            <a:spLocks noChangeArrowheads="1"/>
          </p:cNvSpPr>
          <p:nvPr/>
        </p:nvSpPr>
        <p:spPr bwMode="auto">
          <a:xfrm>
            <a:off x="885825" y="2832100"/>
            <a:ext cx="838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Times New Roman" pitchFamily="18" charset="0"/>
              </a:rPr>
              <a:t>Sand bars</a:t>
            </a:r>
          </a:p>
        </p:txBody>
      </p:sp>
      <p:sp>
        <p:nvSpPr>
          <p:cNvPr id="14" name="Text Box 1063"/>
          <p:cNvSpPr txBox="1">
            <a:spLocks noChangeArrowheads="1"/>
          </p:cNvSpPr>
          <p:nvPr/>
        </p:nvSpPr>
        <p:spPr bwMode="auto">
          <a:xfrm>
            <a:off x="361950" y="1878013"/>
            <a:ext cx="1219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Times New Roman" pitchFamily="18" charset="0"/>
              </a:rPr>
              <a:t>Estuarine sands</a:t>
            </a:r>
          </a:p>
        </p:txBody>
      </p:sp>
      <p:sp>
        <p:nvSpPr>
          <p:cNvPr id="15" name="Text Box 1064"/>
          <p:cNvSpPr txBox="1">
            <a:spLocks noChangeArrowheads="1"/>
          </p:cNvSpPr>
          <p:nvPr/>
        </p:nvSpPr>
        <p:spPr bwMode="auto">
          <a:xfrm>
            <a:off x="589787" y="1600200"/>
            <a:ext cx="1917640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1400" b="1" dirty="0"/>
              <a:t>Aerial proportion maps</a:t>
            </a:r>
          </a:p>
        </p:txBody>
      </p:sp>
      <p:sp>
        <p:nvSpPr>
          <p:cNvPr id="16" name="Line 1065"/>
          <p:cNvSpPr>
            <a:spLocks noChangeShapeType="1"/>
          </p:cNvSpPr>
          <p:nvPr/>
        </p:nvSpPr>
        <p:spPr bwMode="auto">
          <a:xfrm rot="18900000" flipV="1">
            <a:off x="981075" y="4589463"/>
            <a:ext cx="60325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Box 1066"/>
          <p:cNvSpPr txBox="1">
            <a:spLocks noChangeArrowheads="1"/>
          </p:cNvSpPr>
          <p:nvPr/>
        </p:nvSpPr>
        <p:spPr bwMode="auto">
          <a:xfrm rot="18900000">
            <a:off x="758825" y="43561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N</a:t>
            </a:r>
          </a:p>
        </p:txBody>
      </p:sp>
      <p:pic>
        <p:nvPicPr>
          <p:cNvPr id="18" name="Picture 1067"/>
          <p:cNvPicPr>
            <a:picLocks noChangeAspect="1" noChangeArrowheads="1"/>
          </p:cNvPicPr>
          <p:nvPr/>
        </p:nvPicPr>
        <p:blipFill>
          <a:blip r:embed="rId6" cstate="print"/>
          <a:srcRect l="85173" t="34120" r="6169" b="34140"/>
          <a:stretch>
            <a:fillRect/>
          </a:stretch>
        </p:blipFill>
        <p:spPr bwMode="auto">
          <a:xfrm>
            <a:off x="504825" y="4432300"/>
            <a:ext cx="228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69"/>
          <p:cNvPicPr>
            <a:picLocks noChangeAspect="1" noChangeArrowheads="1"/>
          </p:cNvPicPr>
          <p:nvPr/>
        </p:nvPicPr>
        <p:blipFill>
          <a:blip r:embed="rId7" cstate="print"/>
          <a:srcRect l="26237" t="20529" r="1855" b="10051"/>
          <a:stretch>
            <a:fillRect/>
          </a:stretch>
        </p:blipFill>
        <p:spPr bwMode="auto">
          <a:xfrm>
            <a:off x="3505200" y="3625850"/>
            <a:ext cx="399415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20" name="Rectangle 1070"/>
          <p:cNvSpPr>
            <a:spLocks noChangeArrowheads="1"/>
          </p:cNvSpPr>
          <p:nvPr/>
        </p:nvSpPr>
        <p:spPr bwMode="auto">
          <a:xfrm>
            <a:off x="6934200" y="5956300"/>
            <a:ext cx="533400" cy="533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71"/>
          <p:cNvSpPr txBox="1">
            <a:spLocks noChangeArrowheads="1"/>
          </p:cNvSpPr>
          <p:nvPr/>
        </p:nvSpPr>
        <p:spPr bwMode="auto">
          <a:xfrm>
            <a:off x="3124200" y="5429250"/>
            <a:ext cx="1176925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kumimoji="1" lang="en-US" sz="1400" b="1" dirty="0">
                <a:latin typeface="+mj-lt"/>
              </a:rPr>
              <a:t>Facies model</a:t>
            </a:r>
          </a:p>
        </p:txBody>
      </p:sp>
      <p:sp>
        <p:nvSpPr>
          <p:cNvPr id="22" name="Text Box 1072"/>
          <p:cNvSpPr txBox="1">
            <a:spLocks noChangeArrowheads="1"/>
          </p:cNvSpPr>
          <p:nvPr/>
        </p:nvSpPr>
        <p:spPr bwMode="auto">
          <a:xfrm>
            <a:off x="7467600" y="3898900"/>
            <a:ext cx="14605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1200" b="1">
                <a:latin typeface="Times New Roman" pitchFamily="18" charset="0"/>
              </a:rPr>
              <a:t>Vertical proportion</a:t>
            </a:r>
          </a:p>
          <a:p>
            <a:pPr algn="ctr" eaLnBrk="0" hangingPunct="0"/>
            <a:r>
              <a:rPr kumimoji="1" lang="en-US" sz="1200" b="1">
                <a:latin typeface="Times New Roman" pitchFamily="18" charset="0"/>
              </a:rPr>
              <a:t>curves</a:t>
            </a:r>
          </a:p>
        </p:txBody>
      </p:sp>
      <p:sp>
        <p:nvSpPr>
          <p:cNvPr id="23" name="Text Box 1073"/>
          <p:cNvSpPr txBox="1">
            <a:spLocks noChangeArrowheads="1"/>
          </p:cNvSpPr>
          <p:nvPr/>
        </p:nvSpPr>
        <p:spPr bwMode="auto">
          <a:xfrm rot="16200000">
            <a:off x="6774656" y="4896644"/>
            <a:ext cx="13557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latin typeface="Times New Roman" pitchFamily="18" charset="0"/>
              </a:rPr>
              <a:t>Background shale</a:t>
            </a:r>
          </a:p>
        </p:txBody>
      </p:sp>
      <p:sp>
        <p:nvSpPr>
          <p:cNvPr id="24" name="Text Box 1074"/>
          <p:cNvSpPr txBox="1">
            <a:spLocks noChangeArrowheads="1"/>
          </p:cNvSpPr>
          <p:nvPr/>
        </p:nvSpPr>
        <p:spPr bwMode="auto">
          <a:xfrm rot="16200000">
            <a:off x="7566819" y="4942681"/>
            <a:ext cx="838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latin typeface="Times New Roman" pitchFamily="18" charset="0"/>
              </a:rPr>
              <a:t>Sand bars</a:t>
            </a:r>
          </a:p>
        </p:txBody>
      </p:sp>
      <p:sp>
        <p:nvSpPr>
          <p:cNvPr id="25" name="Text Box 1075"/>
          <p:cNvSpPr txBox="1">
            <a:spLocks noChangeArrowheads="1"/>
          </p:cNvSpPr>
          <p:nvPr/>
        </p:nvSpPr>
        <p:spPr bwMode="auto">
          <a:xfrm rot="16200000">
            <a:off x="7985919" y="4904581"/>
            <a:ext cx="121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latin typeface="Times New Roman" pitchFamily="18" charset="0"/>
              </a:rPr>
              <a:t>Estuarine sands</a:t>
            </a:r>
          </a:p>
        </p:txBody>
      </p:sp>
      <p:sp>
        <p:nvSpPr>
          <p:cNvPr id="26" name="Line 1076"/>
          <p:cNvSpPr>
            <a:spLocks noChangeShapeType="1"/>
          </p:cNvSpPr>
          <p:nvPr/>
        </p:nvSpPr>
        <p:spPr bwMode="auto">
          <a:xfrm flipV="1">
            <a:off x="4775200" y="58039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Box 1077"/>
          <p:cNvSpPr txBox="1">
            <a:spLocks noChangeArrowheads="1"/>
          </p:cNvSpPr>
          <p:nvPr/>
        </p:nvSpPr>
        <p:spPr bwMode="auto">
          <a:xfrm>
            <a:off x="4648200" y="55753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N</a:t>
            </a:r>
          </a:p>
        </p:txBody>
      </p:sp>
      <p:pic>
        <p:nvPicPr>
          <p:cNvPr id="28" name="Picture 1078"/>
          <p:cNvPicPr>
            <a:picLocks noChangeAspect="1" noChangeArrowheads="1"/>
          </p:cNvPicPr>
          <p:nvPr/>
        </p:nvPicPr>
        <p:blipFill>
          <a:blip r:embed="rId8" cstate="print"/>
          <a:srcRect l="53760" t="22218" r="44060" b="51942"/>
          <a:stretch>
            <a:fillRect/>
          </a:stretch>
        </p:blipFill>
        <p:spPr bwMode="auto">
          <a:xfrm>
            <a:off x="7669213" y="4251325"/>
            <a:ext cx="2127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79"/>
          <p:cNvPicPr>
            <a:picLocks noChangeAspect="1" noChangeArrowheads="1"/>
          </p:cNvPicPr>
          <p:nvPr/>
        </p:nvPicPr>
        <p:blipFill>
          <a:blip r:embed="rId9" cstate="print"/>
          <a:srcRect l="53516" t="23988" r="43506" b="51923"/>
          <a:stretch>
            <a:fillRect/>
          </a:stretch>
        </p:blipFill>
        <p:spPr bwMode="auto">
          <a:xfrm>
            <a:off x="8140700" y="4362450"/>
            <a:ext cx="290513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80"/>
          <p:cNvPicPr>
            <a:picLocks noChangeAspect="1" noChangeArrowheads="1"/>
          </p:cNvPicPr>
          <p:nvPr/>
        </p:nvPicPr>
        <p:blipFill>
          <a:blip r:embed="rId10" cstate="print"/>
          <a:srcRect l="52930" t="23398" r="43034" b="51292"/>
          <a:stretch>
            <a:fillRect/>
          </a:stretch>
        </p:blipFill>
        <p:spPr bwMode="auto">
          <a:xfrm>
            <a:off x="8674100" y="4362450"/>
            <a:ext cx="393700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64593" y="1527464"/>
            <a:ext cx="2209800" cy="1981200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30363"/>
            <a:ext cx="7977187" cy="46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79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Variogram-based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uncertainty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spatial estimation</a:t>
            </a:r>
            <a:endParaRPr lang="en-US" dirty="0"/>
          </a:p>
        </p:txBody>
      </p:sp>
      <p:sp>
        <p:nvSpPr>
          <p:cNvPr id="4" name="Rectangle 46"/>
          <p:cNvSpPr>
            <a:spLocks noChangeArrowheads="1"/>
          </p:cNvSpPr>
          <p:nvPr/>
        </p:nvSpPr>
        <p:spPr bwMode="auto">
          <a:xfrm>
            <a:off x="2112963" y="2716213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3103563" y="18018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48"/>
          <p:cNvSpPr>
            <a:spLocks noChangeArrowheads="1"/>
          </p:cNvSpPr>
          <p:nvPr/>
        </p:nvSpPr>
        <p:spPr bwMode="auto">
          <a:xfrm>
            <a:off x="792163" y="20304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49"/>
          <p:cNvSpPr>
            <a:spLocks noChangeArrowheads="1"/>
          </p:cNvSpPr>
          <p:nvPr/>
        </p:nvSpPr>
        <p:spPr bwMode="auto">
          <a:xfrm>
            <a:off x="1617663" y="34020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Rectangle 50"/>
          <p:cNvSpPr>
            <a:spLocks noChangeArrowheads="1"/>
          </p:cNvSpPr>
          <p:nvPr/>
        </p:nvSpPr>
        <p:spPr bwMode="auto">
          <a:xfrm>
            <a:off x="3598863" y="21066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" name="Object 60"/>
          <p:cNvGraphicFramePr>
            <a:graphicFrameLocks noChangeAspect="1"/>
          </p:cNvGraphicFramePr>
          <p:nvPr/>
        </p:nvGraphicFramePr>
        <p:xfrm>
          <a:off x="2138363" y="2670175"/>
          <a:ext cx="306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5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670175"/>
                        <a:ext cx="3063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2384425" y="2608263"/>
            <a:ext cx="32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/>
              <a:t>?</a:t>
            </a:r>
          </a:p>
        </p:txBody>
      </p:sp>
      <p:sp>
        <p:nvSpPr>
          <p:cNvPr id="12" name="Rectangle 50"/>
          <p:cNvSpPr>
            <a:spLocks noChangeArrowheads="1"/>
          </p:cNvSpPr>
          <p:nvPr/>
        </p:nvSpPr>
        <p:spPr bwMode="auto">
          <a:xfrm>
            <a:off x="5562600" y="1676400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19800" y="1676400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point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09800" y="4038600"/>
            <a:ext cx="6615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Spatial estimation = What is the best guess for</a:t>
            </a:r>
          </a:p>
          <a:p>
            <a:r>
              <a:rPr lang="en-US" sz="2400" dirty="0" smtClean="0"/>
              <a:t>the value at the location where no data was taken ?</a:t>
            </a:r>
          </a:p>
          <a:p>
            <a:endParaRPr lang="en-US" sz="2400" dirty="0" smtClean="0"/>
          </a:p>
          <a:p>
            <a:r>
              <a:rPr lang="en-US" sz="2400" dirty="0" smtClean="0"/>
              <a:t>There is only </a:t>
            </a:r>
            <a:r>
              <a:rPr lang="en-US" sz="2400" b="1" dirty="0" smtClean="0"/>
              <a:t>one single </a:t>
            </a:r>
            <a:r>
              <a:rPr lang="en-US" sz="2400" dirty="0" smtClean="0"/>
              <a:t>guess that is the best</a:t>
            </a:r>
          </a:p>
          <a:p>
            <a:endParaRPr lang="en-US" sz="2400" dirty="0" smtClean="0"/>
          </a:p>
          <a:p>
            <a:r>
              <a:rPr lang="en-US" sz="2400" dirty="0" smtClean="0"/>
              <a:t>Depends on </a:t>
            </a:r>
            <a:r>
              <a:rPr lang="en-US" sz="2400" b="1" dirty="0" smtClean="0"/>
              <a:t>what you determine as “best”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best?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Best = as close as possible to the unknown truth</a:t>
            </a:r>
          </a:p>
          <a:p>
            <a:endParaRPr lang="en-US" dirty="0" smtClean="0"/>
          </a:p>
          <a:p>
            <a:r>
              <a:rPr lang="en-US" dirty="0" smtClean="0"/>
              <a:t>Consider a situation where you want to estimate the total amount of pollution of </a:t>
            </a:r>
            <a:r>
              <a:rPr lang="en-US" dirty="0" err="1" smtClean="0"/>
              <a:t>Pb</a:t>
            </a:r>
            <a:r>
              <a:rPr lang="en-US" dirty="0" smtClean="0"/>
              <a:t> at a specific location. You have two methodologies do so. Consider that you apply these methodologies to 10 sites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Estimation: principles</a:t>
            </a:r>
            <a:endParaRPr lang="en-US" dirty="0"/>
          </a:p>
        </p:txBody>
      </p:sp>
      <p:graphicFrame>
        <p:nvGraphicFramePr>
          <p:cNvPr id="1126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956647"/>
              </p:ext>
            </p:extLst>
          </p:nvPr>
        </p:nvGraphicFramePr>
        <p:xfrm>
          <a:off x="914400" y="1371600"/>
          <a:ext cx="7350125" cy="499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9" name="Equation" r:id="rId3" imgW="4038480" imgH="2743200" progId="Equation.DSMT4">
                  <p:embed/>
                </p:oleObj>
              </mc:Choice>
              <mc:Fallback>
                <p:oleObj name="Equation" r:id="rId3" imgW="4038480" imgH="2743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1600"/>
                        <a:ext cx="7350125" cy="49935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Estimation: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Unbiased: the average error is zero (it is a property measured over many “trials”</a:t>
            </a:r>
          </a:p>
          <a:p>
            <a:r>
              <a:rPr lang="en-US" dirty="0" smtClean="0"/>
              <a:t>Best ?</a:t>
            </a:r>
          </a:p>
          <a:p>
            <a:pPr lvl="1"/>
            <a:r>
              <a:rPr lang="en-US" dirty="0" smtClean="0"/>
              <a:t>Average square error is zero ?</a:t>
            </a:r>
          </a:p>
          <a:p>
            <a:pPr lvl="1"/>
            <a:r>
              <a:rPr lang="en-US" dirty="0" smtClean="0"/>
              <a:t>Absolute value of error is zero ?</a:t>
            </a:r>
          </a:p>
          <a:p>
            <a:pPr lvl="1"/>
            <a:endParaRPr lang="en-US" dirty="0" smtClean="0"/>
          </a:p>
        </p:txBody>
      </p:sp>
      <p:sp>
        <p:nvSpPr>
          <p:cNvPr id="113691" name="Line 27"/>
          <p:cNvSpPr>
            <a:spLocks noChangeShapeType="1"/>
          </p:cNvSpPr>
          <p:nvPr/>
        </p:nvSpPr>
        <p:spPr bwMode="auto">
          <a:xfrm>
            <a:off x="1962150" y="6172200"/>
            <a:ext cx="3276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92" name="Line 28"/>
          <p:cNvSpPr>
            <a:spLocks noChangeShapeType="1"/>
          </p:cNvSpPr>
          <p:nvPr/>
        </p:nvSpPr>
        <p:spPr bwMode="auto">
          <a:xfrm flipV="1">
            <a:off x="3257550" y="3657600"/>
            <a:ext cx="0" cy="274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93" name="Freeform 29"/>
          <p:cNvSpPr>
            <a:spLocks/>
          </p:cNvSpPr>
          <p:nvPr/>
        </p:nvSpPr>
        <p:spPr bwMode="auto">
          <a:xfrm>
            <a:off x="2466975" y="4167188"/>
            <a:ext cx="2686050" cy="2057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" y="564"/>
              </a:cxn>
              <a:cxn ang="0">
                <a:pos x="288" y="1191"/>
              </a:cxn>
              <a:cxn ang="0">
                <a:pos x="690" y="1197"/>
              </a:cxn>
              <a:cxn ang="0">
                <a:pos x="1260" y="918"/>
              </a:cxn>
              <a:cxn ang="0">
                <a:pos x="1692" y="174"/>
              </a:cxn>
            </a:cxnLst>
            <a:rect l="0" t="0" r="r" b="b"/>
            <a:pathLst>
              <a:path w="1692" h="1296">
                <a:moveTo>
                  <a:pt x="0" y="0"/>
                </a:moveTo>
                <a:cubicBezTo>
                  <a:pt x="14" y="94"/>
                  <a:pt x="36" y="365"/>
                  <a:pt x="84" y="564"/>
                </a:cubicBezTo>
                <a:cubicBezTo>
                  <a:pt x="132" y="763"/>
                  <a:pt x="187" y="1086"/>
                  <a:pt x="288" y="1191"/>
                </a:cubicBezTo>
                <a:cubicBezTo>
                  <a:pt x="389" y="1296"/>
                  <a:pt x="528" y="1242"/>
                  <a:pt x="690" y="1197"/>
                </a:cubicBezTo>
                <a:cubicBezTo>
                  <a:pt x="852" y="1152"/>
                  <a:pt x="1093" y="1089"/>
                  <a:pt x="1260" y="918"/>
                </a:cubicBezTo>
                <a:cubicBezTo>
                  <a:pt x="1427" y="747"/>
                  <a:pt x="1602" y="329"/>
                  <a:pt x="1692" y="174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94" name="Text Box 30"/>
          <p:cNvSpPr txBox="1">
            <a:spLocks noChangeArrowheads="1"/>
          </p:cNvSpPr>
          <p:nvPr/>
        </p:nvSpPr>
        <p:spPr bwMode="auto">
          <a:xfrm>
            <a:off x="3333750" y="3657600"/>
            <a:ext cx="65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loss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5" name="Line 31"/>
          <p:cNvSpPr>
            <a:spLocks noChangeShapeType="1"/>
          </p:cNvSpPr>
          <p:nvPr/>
        </p:nvSpPr>
        <p:spPr bwMode="auto">
          <a:xfrm>
            <a:off x="2655888" y="5253038"/>
            <a:ext cx="592137" cy="476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96" name="Text Box 32"/>
          <p:cNvSpPr txBox="1">
            <a:spLocks noChangeArrowheads="1"/>
          </p:cNvSpPr>
          <p:nvPr/>
        </p:nvSpPr>
        <p:spPr bwMode="auto">
          <a:xfrm>
            <a:off x="2114550" y="6172200"/>
            <a:ext cx="1106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-error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7" name="Text Box 33"/>
          <p:cNvSpPr txBox="1">
            <a:spLocks noChangeArrowheads="1"/>
          </p:cNvSpPr>
          <p:nvPr/>
        </p:nvSpPr>
        <p:spPr bwMode="auto">
          <a:xfrm>
            <a:off x="4095750" y="61722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+error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699" name="Line 35"/>
          <p:cNvSpPr>
            <a:spLocks noChangeShapeType="1"/>
          </p:cNvSpPr>
          <p:nvPr/>
        </p:nvSpPr>
        <p:spPr bwMode="auto">
          <a:xfrm flipH="1">
            <a:off x="3251200" y="5797550"/>
            <a:ext cx="1011238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Connector 38"/>
          <p:cNvCxnSpPr>
            <a:endCxn id="113696" idx="0"/>
          </p:cNvCxnSpPr>
          <p:nvPr/>
        </p:nvCxnSpPr>
        <p:spPr>
          <a:xfrm rot="16200000" flipH="1">
            <a:off x="2210197" y="5714603"/>
            <a:ext cx="9144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4076700" y="59817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Kriging</a:t>
            </a:r>
            <a:endParaRPr lang="en-US" dirty="0"/>
          </a:p>
        </p:txBody>
      </p:sp>
      <p:sp>
        <p:nvSpPr>
          <p:cNvPr id="214019" name="Text Box 3"/>
          <p:cNvSpPr txBox="1">
            <a:spLocks noChangeArrowheads="1"/>
          </p:cNvSpPr>
          <p:nvPr/>
        </p:nvSpPr>
        <p:spPr bwMode="auto">
          <a:xfrm>
            <a:off x="990600" y="1295400"/>
            <a:ext cx="809708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/>
              <a:t>What is kriging ?</a:t>
            </a:r>
          </a:p>
          <a:p>
            <a:endParaRPr lang="en-US" sz="2400" u="sng" dirty="0"/>
          </a:p>
          <a:p>
            <a:r>
              <a:rPr lang="en-US" sz="2400" dirty="0"/>
              <a:t>Is </a:t>
            </a:r>
            <a:r>
              <a:rPr lang="en-US" sz="2400" dirty="0" smtClean="0"/>
              <a:t>an estimation method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Finds the “best” </a:t>
            </a:r>
            <a:r>
              <a:rPr lang="en-US" sz="2400" dirty="0" smtClean="0"/>
              <a:t>(Least Square) linear estimate </a:t>
            </a:r>
            <a:r>
              <a:rPr lang="en-US" sz="2400" dirty="0"/>
              <a:t>of the unknown </a:t>
            </a:r>
          </a:p>
          <a:p>
            <a:endParaRPr lang="en-US" sz="2400" dirty="0"/>
          </a:p>
          <a:p>
            <a:r>
              <a:rPr lang="en-US" sz="2400" b="1" u="sng" dirty="0"/>
              <a:t>Accounts </a:t>
            </a:r>
            <a:r>
              <a:rPr lang="en-US" sz="2400" b="1" u="sng" dirty="0" smtClean="0"/>
              <a:t>for the variogram</a:t>
            </a:r>
            <a:endParaRPr lang="en-US" sz="2400" b="1" u="sng" dirty="0"/>
          </a:p>
          <a:p>
            <a:endParaRPr lang="en-US" sz="2400" b="1" u="sng" dirty="0"/>
          </a:p>
          <a:p>
            <a:r>
              <a:rPr lang="en-US" sz="2400" dirty="0"/>
              <a:t>	* Spatial correlation between unknown and data</a:t>
            </a:r>
          </a:p>
          <a:p>
            <a:r>
              <a:rPr lang="en-US" sz="2400" dirty="0"/>
              <a:t>	* Redundancy between data</a:t>
            </a:r>
          </a:p>
          <a:p>
            <a:endParaRPr lang="en-US" sz="2400" dirty="0"/>
          </a:p>
          <a:p>
            <a:r>
              <a:rPr lang="en-US" sz="2400" dirty="0"/>
              <a:t>But is mostly used in sequential simulation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estimation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55140"/>
            <a:ext cx="3200400" cy="228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8369" name="Object 1"/>
          <p:cNvGraphicFramePr>
            <a:graphicFrameLocks noChangeAspect="1"/>
          </p:cNvGraphicFramePr>
          <p:nvPr/>
        </p:nvGraphicFramePr>
        <p:xfrm>
          <a:off x="4419600" y="2057400"/>
          <a:ext cx="455676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Equation" r:id="rId4" imgW="2844800" imgH="711200" progId="Equation.DSMT4">
                  <p:embed/>
                </p:oleObj>
              </mc:Choice>
              <mc:Fallback>
                <p:oleObj name="Equation" r:id="rId4" imgW="2844800" imgH="71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057400"/>
                        <a:ext cx="455676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378200"/>
            <a:ext cx="4358425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524000" y="1333500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91200" y="1333500"/>
            <a:ext cx="25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 distance 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distance mapping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2945" name="Object 1"/>
          <p:cNvGraphicFramePr>
            <a:graphicFrameLocks noChangeAspect="1"/>
          </p:cNvGraphicFramePr>
          <p:nvPr/>
        </p:nvGraphicFramePr>
        <p:xfrm>
          <a:off x="1676400" y="1752600"/>
          <a:ext cx="185425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Equation" r:id="rId3" imgW="901309" imgH="583947" progId="Equation.DSMT4">
                  <p:embed/>
                </p:oleObj>
              </mc:Choice>
              <mc:Fallback>
                <p:oleObj name="Equation" r:id="rId3" imgW="901309" imgH="583947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1854252" cy="119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48" name="Group 4"/>
          <p:cNvGrpSpPr>
            <a:grpSpLocks/>
          </p:cNvGrpSpPr>
          <p:nvPr/>
        </p:nvGrpSpPr>
        <p:grpSpPr bwMode="auto">
          <a:xfrm>
            <a:off x="4495800" y="1371600"/>
            <a:ext cx="3513138" cy="2214563"/>
            <a:chOff x="3110" y="240"/>
            <a:chExt cx="2213" cy="1395"/>
          </a:xfrm>
        </p:grpSpPr>
        <p:sp>
          <p:nvSpPr>
            <p:cNvPr id="82949" name="Oval 5"/>
            <p:cNvSpPr>
              <a:spLocks noChangeArrowheads="1"/>
            </p:cNvSpPr>
            <p:nvPr/>
          </p:nvSpPr>
          <p:spPr bwMode="auto">
            <a:xfrm>
              <a:off x="3264" y="480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0" name="Oval 6"/>
            <p:cNvSpPr>
              <a:spLocks noChangeArrowheads="1"/>
            </p:cNvSpPr>
            <p:nvPr/>
          </p:nvSpPr>
          <p:spPr bwMode="auto">
            <a:xfrm>
              <a:off x="3984" y="624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1" name="Oval 7"/>
            <p:cNvSpPr>
              <a:spLocks noChangeArrowheads="1"/>
            </p:cNvSpPr>
            <p:nvPr/>
          </p:nvSpPr>
          <p:spPr bwMode="auto">
            <a:xfrm>
              <a:off x="3504" y="1056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2" name="Oval 8"/>
            <p:cNvSpPr>
              <a:spLocks noChangeArrowheads="1"/>
            </p:cNvSpPr>
            <p:nvPr/>
          </p:nvSpPr>
          <p:spPr bwMode="auto">
            <a:xfrm>
              <a:off x="3552" y="720"/>
              <a:ext cx="96" cy="96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3" name="Text Box 9"/>
            <p:cNvSpPr txBox="1">
              <a:spLocks noChangeArrowheads="1"/>
            </p:cNvSpPr>
            <p:nvPr/>
          </p:nvSpPr>
          <p:spPr bwMode="auto">
            <a:xfrm>
              <a:off x="3120" y="28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54" name="Text Box 10"/>
            <p:cNvSpPr txBox="1">
              <a:spLocks noChangeArrowheads="1"/>
            </p:cNvSpPr>
            <p:nvPr/>
          </p:nvSpPr>
          <p:spPr bwMode="auto">
            <a:xfrm>
              <a:off x="3552" y="111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55" name="Text Box 11"/>
            <p:cNvSpPr txBox="1">
              <a:spLocks noChangeArrowheads="1"/>
            </p:cNvSpPr>
            <p:nvPr/>
          </p:nvSpPr>
          <p:spPr bwMode="auto">
            <a:xfrm>
              <a:off x="4080" y="52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56" name="Oval 12"/>
            <p:cNvSpPr>
              <a:spLocks noChangeArrowheads="1"/>
            </p:cNvSpPr>
            <p:nvPr/>
          </p:nvSpPr>
          <p:spPr bwMode="auto">
            <a:xfrm>
              <a:off x="4756" y="480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7" name="Oval 13"/>
            <p:cNvSpPr>
              <a:spLocks noChangeArrowheads="1"/>
            </p:cNvSpPr>
            <p:nvPr/>
          </p:nvSpPr>
          <p:spPr bwMode="auto">
            <a:xfrm>
              <a:off x="4896" y="384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8" name="Oval 14"/>
            <p:cNvSpPr>
              <a:spLocks noChangeArrowheads="1"/>
            </p:cNvSpPr>
            <p:nvPr/>
          </p:nvSpPr>
          <p:spPr bwMode="auto">
            <a:xfrm>
              <a:off x="4996" y="1056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9" name="Oval 15"/>
            <p:cNvSpPr>
              <a:spLocks noChangeArrowheads="1"/>
            </p:cNvSpPr>
            <p:nvPr/>
          </p:nvSpPr>
          <p:spPr bwMode="auto">
            <a:xfrm>
              <a:off x="5044" y="720"/>
              <a:ext cx="96" cy="96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60" name="Text Box 16"/>
            <p:cNvSpPr txBox="1">
              <a:spLocks noChangeArrowheads="1"/>
            </p:cNvSpPr>
            <p:nvPr/>
          </p:nvSpPr>
          <p:spPr bwMode="auto">
            <a:xfrm>
              <a:off x="4612" y="28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1" name="Text Box 17"/>
            <p:cNvSpPr txBox="1">
              <a:spLocks noChangeArrowheads="1"/>
            </p:cNvSpPr>
            <p:nvPr/>
          </p:nvSpPr>
          <p:spPr bwMode="auto">
            <a:xfrm>
              <a:off x="5044" y="111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2" name="Text Box 18"/>
            <p:cNvSpPr txBox="1">
              <a:spLocks noChangeArrowheads="1"/>
            </p:cNvSpPr>
            <p:nvPr/>
          </p:nvSpPr>
          <p:spPr bwMode="auto">
            <a:xfrm>
              <a:off x="4992" y="240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3" name="Text Box 19"/>
            <p:cNvSpPr txBox="1">
              <a:spLocks noChangeArrowheads="1"/>
            </p:cNvSpPr>
            <p:nvPr/>
          </p:nvSpPr>
          <p:spPr bwMode="auto">
            <a:xfrm>
              <a:off x="3110" y="1404"/>
              <a:ext cx="86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Situation 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auto">
            <a:xfrm>
              <a:off x="4488" y="1404"/>
              <a:ext cx="83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Situation 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2965" name="Group 21"/>
          <p:cNvGrpSpPr>
            <a:grpSpLocks/>
          </p:cNvGrpSpPr>
          <p:nvPr/>
        </p:nvGrpSpPr>
        <p:grpSpPr bwMode="auto">
          <a:xfrm>
            <a:off x="3962400" y="3962400"/>
            <a:ext cx="4191000" cy="2438400"/>
            <a:chOff x="2784" y="2592"/>
            <a:chExt cx="2640" cy="1536"/>
          </a:xfrm>
        </p:grpSpPr>
        <p:sp>
          <p:nvSpPr>
            <p:cNvPr id="82966" name="Text Box 22"/>
            <p:cNvSpPr txBox="1">
              <a:spLocks noChangeArrowheads="1"/>
            </p:cNvSpPr>
            <p:nvPr/>
          </p:nvSpPr>
          <p:spPr bwMode="auto">
            <a:xfrm>
              <a:off x="3120" y="3897"/>
              <a:ext cx="10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Inverse distance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7" name="Text Box 23"/>
            <p:cNvSpPr txBox="1">
              <a:spLocks noChangeArrowheads="1"/>
            </p:cNvSpPr>
            <p:nvPr/>
          </p:nvSpPr>
          <p:spPr bwMode="auto">
            <a:xfrm>
              <a:off x="4498" y="3897"/>
              <a:ext cx="5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kriging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68" name="Oval 24"/>
            <p:cNvSpPr>
              <a:spLocks noChangeArrowheads="1"/>
            </p:cNvSpPr>
            <p:nvPr/>
          </p:nvSpPr>
          <p:spPr bwMode="auto">
            <a:xfrm>
              <a:off x="3264" y="2967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69" name="Oval 25"/>
            <p:cNvSpPr>
              <a:spLocks noChangeArrowheads="1"/>
            </p:cNvSpPr>
            <p:nvPr/>
          </p:nvSpPr>
          <p:spPr bwMode="auto">
            <a:xfrm>
              <a:off x="3404" y="2871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0" name="Oval 26"/>
            <p:cNvSpPr>
              <a:spLocks noChangeArrowheads="1"/>
            </p:cNvSpPr>
            <p:nvPr/>
          </p:nvSpPr>
          <p:spPr bwMode="auto">
            <a:xfrm>
              <a:off x="3504" y="3543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1" name="Oval 27"/>
            <p:cNvSpPr>
              <a:spLocks noChangeArrowheads="1"/>
            </p:cNvSpPr>
            <p:nvPr/>
          </p:nvSpPr>
          <p:spPr bwMode="auto">
            <a:xfrm>
              <a:off x="3552" y="3207"/>
              <a:ext cx="96" cy="96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2" name="Text Box 28"/>
            <p:cNvSpPr txBox="1">
              <a:spLocks noChangeArrowheads="1"/>
            </p:cNvSpPr>
            <p:nvPr/>
          </p:nvSpPr>
          <p:spPr bwMode="auto">
            <a:xfrm>
              <a:off x="2784" y="2976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73" name="Text Box 29"/>
            <p:cNvSpPr txBox="1">
              <a:spLocks noChangeArrowheads="1"/>
            </p:cNvSpPr>
            <p:nvPr/>
          </p:nvSpPr>
          <p:spPr bwMode="auto">
            <a:xfrm>
              <a:off x="3456" y="2640"/>
              <a:ext cx="6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2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74" name="Text Box 30"/>
            <p:cNvSpPr txBox="1">
              <a:spLocks noChangeArrowheads="1"/>
            </p:cNvSpPr>
            <p:nvPr/>
          </p:nvSpPr>
          <p:spPr bwMode="auto">
            <a:xfrm>
              <a:off x="3552" y="3600"/>
              <a:ext cx="6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3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75" name="Oval 31"/>
            <p:cNvSpPr>
              <a:spLocks noChangeArrowheads="1"/>
            </p:cNvSpPr>
            <p:nvPr/>
          </p:nvSpPr>
          <p:spPr bwMode="auto">
            <a:xfrm>
              <a:off x="4512" y="2919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6" name="Oval 32"/>
            <p:cNvSpPr>
              <a:spLocks noChangeArrowheads="1"/>
            </p:cNvSpPr>
            <p:nvPr/>
          </p:nvSpPr>
          <p:spPr bwMode="auto">
            <a:xfrm>
              <a:off x="4652" y="2823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7" name="Oval 33"/>
            <p:cNvSpPr>
              <a:spLocks noChangeArrowheads="1"/>
            </p:cNvSpPr>
            <p:nvPr/>
          </p:nvSpPr>
          <p:spPr bwMode="auto">
            <a:xfrm>
              <a:off x="4752" y="3495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8" name="Oval 34"/>
            <p:cNvSpPr>
              <a:spLocks noChangeArrowheads="1"/>
            </p:cNvSpPr>
            <p:nvPr/>
          </p:nvSpPr>
          <p:spPr bwMode="auto">
            <a:xfrm>
              <a:off x="4800" y="3159"/>
              <a:ext cx="96" cy="96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79" name="Text Box 35"/>
            <p:cNvSpPr txBox="1">
              <a:spLocks noChangeArrowheads="1"/>
            </p:cNvSpPr>
            <p:nvPr/>
          </p:nvSpPr>
          <p:spPr bwMode="auto">
            <a:xfrm>
              <a:off x="4032" y="2928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=1/4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80" name="Text Box 36"/>
            <p:cNvSpPr txBox="1">
              <a:spLocks noChangeArrowheads="1"/>
            </p:cNvSpPr>
            <p:nvPr/>
          </p:nvSpPr>
          <p:spPr bwMode="auto">
            <a:xfrm>
              <a:off x="4704" y="2592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2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=1/4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981" name="Text Box 37"/>
            <p:cNvSpPr txBox="1">
              <a:spLocks noChangeArrowheads="1"/>
            </p:cNvSpPr>
            <p:nvPr/>
          </p:nvSpPr>
          <p:spPr bwMode="auto">
            <a:xfrm>
              <a:off x="4800" y="3552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l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3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=1/2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estimation</a:t>
            </a:r>
            <a:endParaRPr lang="en-US" dirty="0"/>
          </a:p>
        </p:txBody>
      </p:sp>
      <p:sp>
        <p:nvSpPr>
          <p:cNvPr id="3" name="Rectangle 46"/>
          <p:cNvSpPr>
            <a:spLocks noChangeArrowheads="1"/>
          </p:cNvSpPr>
          <p:nvPr/>
        </p:nvSpPr>
        <p:spPr bwMode="auto">
          <a:xfrm>
            <a:off x="2112963" y="2716213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3103563" y="18018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792163" y="20304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49"/>
          <p:cNvSpPr>
            <a:spLocks noChangeArrowheads="1"/>
          </p:cNvSpPr>
          <p:nvPr/>
        </p:nvSpPr>
        <p:spPr bwMode="auto">
          <a:xfrm>
            <a:off x="1617663" y="34020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3598863" y="21066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Line 51"/>
          <p:cNvSpPr>
            <a:spLocks noChangeShapeType="1"/>
          </p:cNvSpPr>
          <p:nvPr/>
        </p:nvSpPr>
        <p:spPr bwMode="auto">
          <a:xfrm flipH="1" flipV="1">
            <a:off x="1782763" y="2106613"/>
            <a:ext cx="1403350" cy="762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3327400" y="2944813"/>
            <a:ext cx="3382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Direction of major continuity</a:t>
            </a:r>
          </a:p>
        </p:txBody>
      </p:sp>
      <p:sp>
        <p:nvSpPr>
          <p:cNvPr id="10" name="Rectangle 53"/>
          <p:cNvSpPr>
            <a:spLocks noChangeArrowheads="1"/>
          </p:cNvSpPr>
          <p:nvPr/>
        </p:nvSpPr>
        <p:spPr bwMode="auto">
          <a:xfrm>
            <a:off x="5662613" y="1500188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6019800" y="1447800"/>
            <a:ext cx="1997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/>
              <a:t>To be estimated</a:t>
            </a:r>
          </a:p>
        </p:txBody>
      </p:sp>
      <p:sp>
        <p:nvSpPr>
          <p:cNvPr id="12" name="Rectangle 55"/>
          <p:cNvSpPr>
            <a:spLocks noChangeArrowheads="1"/>
          </p:cNvSpPr>
          <p:nvPr/>
        </p:nvSpPr>
        <p:spPr bwMode="auto">
          <a:xfrm>
            <a:off x="5662613" y="1944688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135688" y="1908175"/>
            <a:ext cx="709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graphicFrame>
        <p:nvGraphicFramePr>
          <p:cNvPr id="14" name="Object 57"/>
          <p:cNvGraphicFramePr>
            <a:graphicFrameLocks noChangeAspect="1"/>
          </p:cNvGraphicFramePr>
          <p:nvPr/>
        </p:nvGraphicFramePr>
        <p:xfrm>
          <a:off x="3305175" y="3635375"/>
          <a:ext cx="395446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4" name="Equation" r:id="rId3" imgW="1968480" imgH="368280" progId="Equation.DSMT4">
                  <p:embed/>
                </p:oleObj>
              </mc:Choice>
              <mc:Fallback>
                <p:oleObj name="Equation" r:id="rId3" imgW="1968480" imgH="3682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75" y="3635375"/>
                        <a:ext cx="3954463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361926"/>
              </p:ext>
            </p:extLst>
          </p:nvPr>
        </p:nvGraphicFramePr>
        <p:xfrm>
          <a:off x="8001000" y="1425575"/>
          <a:ext cx="9683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5" name="Equation" r:id="rId5" imgW="482400" imgH="228600" progId="Equation.DSMT4">
                  <p:embed/>
                </p:oleObj>
              </mc:Choice>
              <mc:Fallback>
                <p:oleObj name="Equation" r:id="rId5" imgW="4824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1425575"/>
                        <a:ext cx="968375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0"/>
          <p:cNvGraphicFramePr>
            <a:graphicFrameLocks noChangeAspect="1"/>
          </p:cNvGraphicFramePr>
          <p:nvPr/>
        </p:nvGraphicFramePr>
        <p:xfrm>
          <a:off x="2138363" y="2670175"/>
          <a:ext cx="306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670175"/>
                        <a:ext cx="3063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891640"/>
              </p:ext>
            </p:extLst>
          </p:nvPr>
        </p:nvGraphicFramePr>
        <p:xfrm>
          <a:off x="6858000" y="1905000"/>
          <a:ext cx="21685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7" name="Equation" r:id="rId9" imgW="1079280" imgH="190440" progId="Equation.DSMT4">
                  <p:embed/>
                </p:oleObj>
              </mc:Choice>
              <mc:Fallback>
                <p:oleObj name="Equation" r:id="rId9" imgW="1079280" imgH="1904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905000"/>
                        <a:ext cx="21685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62"/>
          <p:cNvSpPr txBox="1">
            <a:spLocks noChangeArrowheads="1"/>
          </p:cNvSpPr>
          <p:nvPr/>
        </p:nvSpPr>
        <p:spPr bwMode="auto">
          <a:xfrm>
            <a:off x="1458913" y="4632325"/>
            <a:ext cx="6640512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 dirty="0"/>
              <a:t>Principle 1</a:t>
            </a:r>
            <a:r>
              <a:rPr lang="en-US" dirty="0"/>
              <a:t>: 	a datum close in “geological distance” to </a:t>
            </a:r>
          </a:p>
          <a:p>
            <a:r>
              <a:rPr lang="en-US" dirty="0"/>
              <a:t>		the unknown should get a large weight</a:t>
            </a:r>
          </a:p>
          <a:p>
            <a:endParaRPr lang="en-US" dirty="0"/>
          </a:p>
          <a:p>
            <a:r>
              <a:rPr lang="en-US" b="1" u="sng" dirty="0"/>
              <a:t>Principle 2</a:t>
            </a:r>
            <a:r>
              <a:rPr lang="en-US" dirty="0"/>
              <a:t>: 	Data close together are redundant and </a:t>
            </a:r>
          </a:p>
          <a:p>
            <a:r>
              <a:rPr lang="en-US" dirty="0"/>
              <a:t>		should “share” their weight</a:t>
            </a:r>
          </a:p>
        </p:txBody>
      </p:sp>
      <p:sp>
        <p:nvSpPr>
          <p:cNvPr id="19" name="Text Box 63"/>
          <p:cNvSpPr txBox="1">
            <a:spLocks noChangeArrowheads="1"/>
          </p:cNvSpPr>
          <p:nvPr/>
        </p:nvSpPr>
        <p:spPr bwMode="auto">
          <a:xfrm>
            <a:off x="2384425" y="2608263"/>
            <a:ext cx="32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kriging do it?</a:t>
            </a:r>
            <a:endParaRPr lang="en-US" dirty="0"/>
          </a:p>
        </p:txBody>
      </p:sp>
      <p:grpSp>
        <p:nvGrpSpPr>
          <p:cNvPr id="116738" name="Group 2"/>
          <p:cNvGrpSpPr>
            <a:grpSpLocks/>
          </p:cNvGrpSpPr>
          <p:nvPr/>
        </p:nvGrpSpPr>
        <p:grpSpPr bwMode="auto">
          <a:xfrm>
            <a:off x="1981200" y="1371600"/>
            <a:ext cx="4419600" cy="2971800"/>
            <a:chOff x="432" y="489"/>
            <a:chExt cx="2001" cy="1278"/>
          </a:xfrm>
        </p:grpSpPr>
        <p:sp>
          <p:nvSpPr>
            <p:cNvPr id="116739" name="Oval 3"/>
            <p:cNvSpPr>
              <a:spLocks noChangeArrowheads="1"/>
            </p:cNvSpPr>
            <p:nvPr/>
          </p:nvSpPr>
          <p:spPr bwMode="auto">
            <a:xfrm>
              <a:off x="528" y="672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0" name="Oval 4"/>
            <p:cNvSpPr>
              <a:spLocks noChangeArrowheads="1"/>
            </p:cNvSpPr>
            <p:nvPr/>
          </p:nvSpPr>
          <p:spPr bwMode="auto">
            <a:xfrm>
              <a:off x="1680" y="912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1" name="Oval 5"/>
            <p:cNvSpPr>
              <a:spLocks noChangeArrowheads="1"/>
            </p:cNvSpPr>
            <p:nvPr/>
          </p:nvSpPr>
          <p:spPr bwMode="auto">
            <a:xfrm>
              <a:off x="912" y="1536"/>
              <a:ext cx="96" cy="9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2" name="Oval 6"/>
            <p:cNvSpPr>
              <a:spLocks noChangeArrowheads="1"/>
            </p:cNvSpPr>
            <p:nvPr/>
          </p:nvSpPr>
          <p:spPr bwMode="auto">
            <a:xfrm>
              <a:off x="960" y="1056"/>
              <a:ext cx="96" cy="96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3" name="Text Box 7"/>
            <p:cNvSpPr txBox="1">
              <a:spLocks noChangeArrowheads="1"/>
            </p:cNvSpPr>
            <p:nvPr/>
          </p:nvSpPr>
          <p:spPr bwMode="auto">
            <a:xfrm>
              <a:off x="576" y="489"/>
              <a:ext cx="65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z(u</a:t>
              </a:r>
              <a:r>
                <a:rPr kumimoji="0" lang="en-US" sz="1800" b="0" i="0" u="none" strike="noStrike" cap="none" normalizeH="0" baseline="-25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)=0.5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44" name="Text Box 8"/>
            <p:cNvSpPr txBox="1">
              <a:spLocks noChangeArrowheads="1"/>
            </p:cNvSpPr>
            <p:nvPr/>
          </p:nvSpPr>
          <p:spPr bwMode="auto">
            <a:xfrm>
              <a:off x="1776" y="729"/>
              <a:ext cx="65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z(u</a:t>
              </a:r>
              <a:r>
                <a:rPr kumimoji="0" lang="en-US" sz="1800" b="0" i="0" u="none" strike="noStrike" cap="none" normalizeH="0" baseline="-25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)=0.9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45" name="Text Box 9"/>
            <p:cNvSpPr txBox="1">
              <a:spLocks noChangeArrowheads="1"/>
            </p:cNvSpPr>
            <p:nvPr/>
          </p:nvSpPr>
          <p:spPr bwMode="auto">
            <a:xfrm>
              <a:off x="1056" y="1536"/>
              <a:ext cx="65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z(u</a:t>
              </a:r>
              <a:r>
                <a:rPr kumimoji="0" lang="en-US" sz="1800" b="0" i="0" u="none" strike="noStrike" cap="none" normalizeH="0" baseline="-25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r>
                <a:rPr kumimoji="0" lang="en-US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)=1.5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46" name="Line 10"/>
            <p:cNvSpPr>
              <a:spLocks noChangeShapeType="1"/>
            </p:cNvSpPr>
            <p:nvPr/>
          </p:nvSpPr>
          <p:spPr bwMode="auto">
            <a:xfrm>
              <a:off x="605" y="758"/>
              <a:ext cx="368" cy="3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7" name="Line 11"/>
            <p:cNvSpPr>
              <a:spLocks noChangeShapeType="1"/>
            </p:cNvSpPr>
            <p:nvPr/>
          </p:nvSpPr>
          <p:spPr bwMode="auto">
            <a:xfrm flipV="1">
              <a:off x="1063" y="970"/>
              <a:ext cx="614" cy="1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8" name="Line 12"/>
            <p:cNvSpPr>
              <a:spLocks noChangeShapeType="1"/>
            </p:cNvSpPr>
            <p:nvPr/>
          </p:nvSpPr>
          <p:spPr bwMode="auto">
            <a:xfrm flipH="1">
              <a:off x="970" y="1148"/>
              <a:ext cx="42" cy="3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9" name="Text Box 13"/>
            <p:cNvSpPr txBox="1">
              <a:spLocks noChangeArrowheads="1"/>
            </p:cNvSpPr>
            <p:nvPr/>
          </p:nvSpPr>
          <p:spPr bwMode="auto">
            <a:xfrm>
              <a:off x="432" y="1056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h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50" name="Text Box 14"/>
            <p:cNvSpPr txBox="1">
              <a:spLocks noChangeArrowheads="1"/>
            </p:cNvSpPr>
            <p:nvPr/>
          </p:nvSpPr>
          <p:spPr bwMode="auto">
            <a:xfrm>
              <a:off x="1488" y="1104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h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23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751" name="Text Box 15"/>
            <p:cNvSpPr txBox="1">
              <a:spLocks noChangeArrowheads="1"/>
            </p:cNvSpPr>
            <p:nvPr/>
          </p:nvSpPr>
          <p:spPr bwMode="auto">
            <a:xfrm>
              <a:off x="1296" y="624"/>
              <a:ext cx="4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h</a:t>
              </a:r>
              <a:r>
                <a:rPr kumimoji="0" lang="en-US" sz="1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12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116752" name="Object 16"/>
            <p:cNvGraphicFramePr>
              <a:graphicFrameLocks noChangeAspect="1"/>
            </p:cNvGraphicFramePr>
            <p:nvPr/>
          </p:nvGraphicFramePr>
          <p:xfrm>
            <a:off x="816" y="816"/>
            <a:ext cx="47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59" name="Equation" r:id="rId3" imgW="749160" imgH="368280" progId="Equation.DSMT4">
                    <p:embed/>
                  </p:oleObj>
                </mc:Choice>
                <mc:Fallback>
                  <p:oleObj name="Equation" r:id="rId3" imgW="749160" imgH="368280" progId="Equation.DSMT4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816"/>
                          <a:ext cx="472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53" name="Line 17"/>
            <p:cNvSpPr>
              <a:spLocks noChangeShapeType="1"/>
            </p:cNvSpPr>
            <p:nvPr/>
          </p:nvSpPr>
          <p:spPr bwMode="auto">
            <a:xfrm>
              <a:off x="600" y="756"/>
              <a:ext cx="372" cy="7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4" name="Line 18"/>
            <p:cNvSpPr>
              <a:spLocks noChangeShapeType="1"/>
            </p:cNvSpPr>
            <p:nvPr/>
          </p:nvSpPr>
          <p:spPr bwMode="auto">
            <a:xfrm>
              <a:off x="606" y="756"/>
              <a:ext cx="1074" cy="2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5" name="Line 19"/>
            <p:cNvSpPr>
              <a:spLocks noChangeShapeType="1"/>
            </p:cNvSpPr>
            <p:nvPr/>
          </p:nvSpPr>
          <p:spPr bwMode="auto">
            <a:xfrm flipH="1">
              <a:off x="972" y="966"/>
              <a:ext cx="708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90600" y="4419600"/>
            <a:ext cx="67639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Record all the distance between</a:t>
            </a:r>
          </a:p>
          <a:p>
            <a:r>
              <a:rPr lang="en-US" sz="2400" dirty="0" smtClean="0"/>
              <a:t>	Data locations</a:t>
            </a:r>
          </a:p>
          <a:p>
            <a:r>
              <a:rPr lang="en-US" sz="2400" dirty="0" smtClean="0"/>
              <a:t>	Data location </a:t>
            </a:r>
            <a:r>
              <a:rPr lang="en-US" sz="2400" dirty="0" err="1" smtClean="0"/>
              <a:t>vs</a:t>
            </a:r>
            <a:r>
              <a:rPr lang="en-US" sz="2400" dirty="0" smtClean="0"/>
              <a:t> location of unknown</a:t>
            </a:r>
          </a:p>
          <a:p>
            <a:endParaRPr lang="en-US" sz="2400" dirty="0" smtClean="0"/>
          </a:p>
          <a:p>
            <a:r>
              <a:rPr lang="en-US" sz="2400" dirty="0" smtClean="0"/>
              <a:t>Calculate the covariance function for those distances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stochastic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spatial uncertainty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kriging do it?</a:t>
            </a:r>
            <a:endParaRPr lang="en-US" dirty="0"/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1676400" y="1828800"/>
          <a:ext cx="512064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9" name="Equation" r:id="rId3" imgW="2667000" imgH="711200" progId="Equation.DSMT4">
                  <p:embed/>
                </p:oleObj>
              </mc:Choice>
              <mc:Fallback>
                <p:oleObj name="Equation" r:id="rId3" imgW="2667000" imgH="71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512064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81200" y="3352800"/>
            <a:ext cx="472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this linear system of equations</a:t>
            </a:r>
            <a:endParaRPr lang="en-US" sz="2400" dirty="0"/>
          </a:p>
        </p:txBody>
      </p:sp>
      <p:graphicFrame>
        <p:nvGraphicFramePr>
          <p:cNvPr id="119816" name="Object 4"/>
          <p:cNvGraphicFramePr>
            <a:graphicFrameLocks noChangeAspect="1"/>
          </p:cNvGraphicFramePr>
          <p:nvPr/>
        </p:nvGraphicFramePr>
        <p:xfrm>
          <a:off x="1752600" y="4191000"/>
          <a:ext cx="464026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0" name="Equation" r:id="rId5" imgW="2501640" imgH="393480" progId="Equation.DSMT4">
                  <p:embed/>
                </p:oleObj>
              </mc:Choice>
              <mc:Fallback>
                <p:oleObj name="Equation" r:id="rId5" imgW="25016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91000"/>
                        <a:ext cx="4640262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0" y="6172200"/>
            <a:ext cx="28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mean = assumed zero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average error we make?</a:t>
            </a:r>
            <a:endParaRPr lang="en-US" dirty="0"/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1676400" y="1828800"/>
          <a:ext cx="512064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1" name="Equation" r:id="rId3" imgW="2667000" imgH="711200" progId="Equation.DSMT4">
                  <p:embed/>
                </p:oleObj>
              </mc:Choice>
              <mc:Fallback>
                <p:oleObj name="Equation" r:id="rId3" imgW="2667000" imgH="71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512064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81200" y="3352800"/>
            <a:ext cx="472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this linear system of equations</a:t>
            </a:r>
            <a:endParaRPr lang="en-US" sz="2400" dirty="0"/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1663700" y="4267200"/>
          <a:ext cx="549751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2" name="Equation" r:id="rId5" imgW="2705040" imgH="393480" progId="Equation.DSMT4">
                  <p:embed/>
                </p:oleObj>
              </mc:Choice>
              <mc:Fallback>
                <p:oleObj name="Equation" r:id="rId5" imgW="27050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4267200"/>
                        <a:ext cx="5497513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0" y="6172200"/>
            <a:ext cx="28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mean = assumed zero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0" y="6172200"/>
            <a:ext cx="28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mean = assumed zero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05543" y="2063692"/>
            <a:ext cx="152400" cy="152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34343" y="2139892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5543" y="2216092"/>
            <a:ext cx="152400" cy="152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58143" y="18350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063143" y="2139892"/>
            <a:ext cx="152400" cy="152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19600" y="2209800"/>
            <a:ext cx="1600200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57943" y="2216092"/>
            <a:ext cx="1600200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67543" y="1911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2543" y="19112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graphicFrame>
        <p:nvGraphicFramePr>
          <p:cNvPr id="181249" name="Object 1"/>
          <p:cNvGraphicFramePr>
            <a:graphicFrameLocks noChangeAspect="1"/>
          </p:cNvGraphicFramePr>
          <p:nvPr/>
        </p:nvGraphicFramePr>
        <p:xfrm>
          <a:off x="1143000" y="3429000"/>
          <a:ext cx="6632575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3" name="Equation" r:id="rId3" imgW="3454200" imgH="647640" progId="Equation.DSMT4">
                  <p:embed/>
                </p:oleObj>
              </mc:Choice>
              <mc:Fallback>
                <p:oleObj name="Equation" r:id="rId3" imgW="3454200" imgH="647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29000"/>
                        <a:ext cx="6632575" cy="124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rot="5400000">
            <a:off x="2139637" y="2177198"/>
            <a:ext cx="228600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95943" y="198749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e</a:t>
            </a:r>
            <a:endParaRPr lang="en-US" dirty="0">
              <a:latin typeface="Symbol" pitchFamily="18" charset="2"/>
            </a:endParaRPr>
          </a:p>
        </p:txBody>
      </p:sp>
      <p:graphicFrame>
        <p:nvGraphicFramePr>
          <p:cNvPr id="181250" name="Object 4"/>
          <p:cNvGraphicFramePr>
            <a:graphicFrameLocks noChangeAspect="1"/>
          </p:cNvGraphicFramePr>
          <p:nvPr/>
        </p:nvGraphicFramePr>
        <p:xfrm>
          <a:off x="1828800" y="5181600"/>
          <a:ext cx="59356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4" name="Equation" r:id="rId5" imgW="2920680" imgH="368280" progId="Equation.DSMT4">
                  <p:embed/>
                </p:oleObj>
              </mc:Choice>
              <mc:Fallback>
                <p:oleObj name="Equation" r:id="rId5" imgW="2920680" imgH="368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181600"/>
                        <a:ext cx="5935663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“flavors” of kriging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Simple kriging</a:t>
            </a:r>
          </a:p>
          <a:p>
            <a:pPr lvl="1"/>
            <a:r>
              <a:rPr lang="en-US" dirty="0" smtClean="0"/>
              <a:t>You assume there is no trend</a:t>
            </a:r>
          </a:p>
          <a:p>
            <a:pPr lvl="1"/>
            <a:r>
              <a:rPr lang="en-US" dirty="0" smtClean="0"/>
              <a:t>You assume you know the mean of the variable over the domain</a:t>
            </a:r>
          </a:p>
          <a:p>
            <a:r>
              <a:rPr lang="en-US" b="1" dirty="0" smtClean="0"/>
              <a:t>Ordinary kriging</a:t>
            </a:r>
          </a:p>
          <a:p>
            <a:pPr lvl="1"/>
            <a:r>
              <a:rPr lang="en-US" dirty="0" smtClean="0"/>
              <a:t>You don’t want to assume anything explicitly</a:t>
            </a:r>
          </a:p>
          <a:p>
            <a:r>
              <a:rPr lang="en-US" b="1" dirty="0" smtClean="0"/>
              <a:t>Kriging with locally varying mean</a:t>
            </a:r>
          </a:p>
          <a:p>
            <a:pPr lvl="1"/>
            <a:r>
              <a:rPr lang="en-US" dirty="0" smtClean="0"/>
              <a:t>You assume there is a trend and you know that trend exactly</a:t>
            </a:r>
          </a:p>
          <a:p>
            <a:r>
              <a:rPr lang="en-US" b="1" dirty="0" smtClean="0"/>
              <a:t>Kriging with trend</a:t>
            </a:r>
          </a:p>
          <a:p>
            <a:pPr lvl="1"/>
            <a:r>
              <a:rPr lang="en-US" dirty="0" smtClean="0"/>
              <a:t>You assume there is trend but you only know the type of trend (don’t know it exactly its magnitude)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259075" name="Picture 3" descr="krigex"/>
          <p:cNvPicPr>
            <a:picLocks noChangeAspect="1" noChangeArrowheads="1"/>
          </p:cNvPicPr>
          <p:nvPr/>
        </p:nvPicPr>
        <p:blipFill>
          <a:blip r:embed="rId2" cstate="print"/>
          <a:srcRect t="25761" b="27914"/>
          <a:stretch>
            <a:fillRect/>
          </a:stretch>
        </p:blipFill>
        <p:spPr bwMode="auto">
          <a:xfrm>
            <a:off x="457200" y="1412876"/>
            <a:ext cx="8305800" cy="544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sequential simulation</a:t>
            </a:r>
            <a:endParaRPr lang="en-US" dirty="0"/>
          </a:p>
        </p:txBody>
      </p:sp>
      <p:sp>
        <p:nvSpPr>
          <p:cNvPr id="73" name="Text Box 3"/>
          <p:cNvSpPr txBox="1">
            <a:spLocks noChangeArrowheads="1"/>
          </p:cNvSpPr>
          <p:nvPr/>
        </p:nvSpPr>
        <p:spPr bwMode="auto">
          <a:xfrm>
            <a:off x="990600" y="1447800"/>
            <a:ext cx="700089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endParaRPr lang="en-US" sz="2400" b="1" dirty="0"/>
          </a:p>
          <a:p>
            <a:pPr marL="457200" indent="-457200">
              <a:buFontTx/>
              <a:buAutoNum type="arabicParenBoth"/>
            </a:pPr>
            <a:r>
              <a:rPr lang="en-US" sz="2400" dirty="0" smtClean="0"/>
              <a:t>Assign </a:t>
            </a:r>
            <a:r>
              <a:rPr lang="en-US" sz="2400" dirty="0"/>
              <a:t>any hard data to grid cells if required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Define a random path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Loop over all grid cells 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 smtClean="0"/>
              <a:t>Determine P(A|B</a:t>
            </a:r>
            <a:r>
              <a:rPr lang="en-US" sz="2400" dirty="0"/>
              <a:t>)</a:t>
            </a:r>
          </a:p>
          <a:p>
            <a:pPr marL="1371600" lvl="2" indent="-457200"/>
            <a:r>
              <a:rPr lang="en-US" sz="2400" dirty="0"/>
              <a:t>	B=any data and previously simulated values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/>
              <a:t>Draw from P(A|B) a value</a:t>
            </a:r>
          </a:p>
          <a:p>
            <a:pPr marL="914400" lvl="1" indent="-457200">
              <a:buFontTx/>
              <a:buAutoNum type="arabicParenBoth"/>
            </a:pPr>
            <a:r>
              <a:rPr lang="en-US" sz="2400" dirty="0"/>
              <a:t>Add that value to the data set</a:t>
            </a:r>
          </a:p>
          <a:p>
            <a:pPr marL="457200" indent="-457200">
              <a:buFontTx/>
              <a:buAutoNum type="arabicParenBoth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Kriging is not simulation !</a:t>
            </a:r>
            <a:endParaRPr lang="en-US" dirty="0"/>
          </a:p>
        </p:txBody>
      </p:sp>
      <p:sp>
        <p:nvSpPr>
          <p:cNvPr id="3" name="Rectangle 46"/>
          <p:cNvSpPr>
            <a:spLocks noChangeArrowheads="1"/>
          </p:cNvSpPr>
          <p:nvPr/>
        </p:nvSpPr>
        <p:spPr bwMode="auto">
          <a:xfrm>
            <a:off x="2112963" y="2716213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3103563" y="18018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792163" y="20304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49"/>
          <p:cNvSpPr>
            <a:spLocks noChangeArrowheads="1"/>
          </p:cNvSpPr>
          <p:nvPr/>
        </p:nvSpPr>
        <p:spPr bwMode="auto">
          <a:xfrm>
            <a:off x="1617663" y="34020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3598863" y="21066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" name="Object 60"/>
          <p:cNvGraphicFramePr>
            <a:graphicFrameLocks noChangeAspect="1"/>
          </p:cNvGraphicFramePr>
          <p:nvPr/>
        </p:nvGraphicFramePr>
        <p:xfrm>
          <a:off x="2138363" y="2670175"/>
          <a:ext cx="306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4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670175"/>
                        <a:ext cx="3063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3"/>
          <p:cNvSpPr txBox="1">
            <a:spLocks noChangeArrowheads="1"/>
          </p:cNvSpPr>
          <p:nvPr/>
        </p:nvSpPr>
        <p:spPr bwMode="auto">
          <a:xfrm>
            <a:off x="2384425" y="2608263"/>
            <a:ext cx="32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/>
              <a:t>?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0938" y="3841750"/>
            <a:ext cx="3136900" cy="1905000"/>
            <a:chOff x="4960938" y="3841750"/>
            <a:chExt cx="3136900" cy="1905000"/>
          </a:xfrm>
        </p:grpSpPr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6281738" y="4756150"/>
              <a:ext cx="330200" cy="304800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7272338" y="3841750"/>
              <a:ext cx="330200" cy="3048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Rectangle 48"/>
            <p:cNvSpPr>
              <a:spLocks noChangeArrowheads="1"/>
            </p:cNvSpPr>
            <p:nvPr/>
          </p:nvSpPr>
          <p:spPr bwMode="auto">
            <a:xfrm>
              <a:off x="4960938" y="4070350"/>
              <a:ext cx="330200" cy="3048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49"/>
            <p:cNvSpPr>
              <a:spLocks noChangeArrowheads="1"/>
            </p:cNvSpPr>
            <p:nvPr/>
          </p:nvSpPr>
          <p:spPr bwMode="auto">
            <a:xfrm>
              <a:off x="5786438" y="5441950"/>
              <a:ext cx="330200" cy="3048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50"/>
            <p:cNvSpPr>
              <a:spLocks noChangeArrowheads="1"/>
            </p:cNvSpPr>
            <p:nvPr/>
          </p:nvSpPr>
          <p:spPr bwMode="auto">
            <a:xfrm>
              <a:off x="7767638" y="4146550"/>
              <a:ext cx="330200" cy="3048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6" name="Object 60"/>
            <p:cNvGraphicFramePr>
              <a:graphicFrameLocks noChangeAspect="1"/>
            </p:cNvGraphicFramePr>
            <p:nvPr/>
          </p:nvGraphicFramePr>
          <p:xfrm>
            <a:off x="6307138" y="4710112"/>
            <a:ext cx="306387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5" name="Equation" r:id="rId5" imgW="152280" imgH="203040" progId="Equation.DSMT4">
                    <p:embed/>
                  </p:oleObj>
                </mc:Choice>
                <mc:Fallback>
                  <p:oleObj name="Equation" r:id="rId5" imgW="152280" imgH="20304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138" y="4710112"/>
                          <a:ext cx="306387" cy="407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63"/>
            <p:cNvSpPr txBox="1">
              <a:spLocks noChangeArrowheads="1"/>
            </p:cNvSpPr>
            <p:nvPr/>
          </p:nvSpPr>
          <p:spPr bwMode="auto">
            <a:xfrm>
              <a:off x="6553200" y="4648200"/>
              <a:ext cx="3286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?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14800" y="1600200"/>
            <a:ext cx="346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Kriging</a:t>
            </a:r>
            <a:r>
              <a:rPr lang="en-US" sz="2000" dirty="0" smtClean="0"/>
              <a:t>: what is the best guess?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95400" y="5181600"/>
            <a:ext cx="41995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Simulation</a:t>
            </a:r>
            <a:r>
              <a:rPr lang="en-US" sz="2000" dirty="0" smtClean="0"/>
              <a:t>: what is the uncertainty as </a:t>
            </a:r>
          </a:p>
          <a:p>
            <a:r>
              <a:rPr lang="en-US" sz="2000" dirty="0" smtClean="0"/>
              <a:t>expressed through a probability </a:t>
            </a:r>
          </a:p>
          <a:p>
            <a:r>
              <a:rPr lang="en-US" sz="2000" dirty="0" smtClean="0"/>
              <a:t>or probability distribution or a set of </a:t>
            </a:r>
          </a:p>
          <a:p>
            <a:r>
              <a:rPr lang="en-US" sz="2000" dirty="0" smtClean="0"/>
              <a:t>Possible outcomes</a:t>
            </a:r>
            <a:endParaRPr lang="en-US" sz="20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62000" y="1981200"/>
            <a:ext cx="7315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Gaussian simulation</a:t>
            </a:r>
            <a:endParaRPr lang="en-US" dirty="0"/>
          </a:p>
        </p:txBody>
      </p:sp>
      <p:sp>
        <p:nvSpPr>
          <p:cNvPr id="3" name="Rectangle 46"/>
          <p:cNvSpPr>
            <a:spLocks noChangeArrowheads="1"/>
          </p:cNvSpPr>
          <p:nvPr/>
        </p:nvSpPr>
        <p:spPr bwMode="auto">
          <a:xfrm>
            <a:off x="2971800" y="2971800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3962400" y="2057400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1651000" y="2286000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49"/>
          <p:cNvSpPr>
            <a:spLocks noChangeArrowheads="1"/>
          </p:cNvSpPr>
          <p:nvPr/>
        </p:nvSpPr>
        <p:spPr bwMode="auto">
          <a:xfrm>
            <a:off x="2476500" y="3657600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4457700" y="2362200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" name="Object 60"/>
          <p:cNvGraphicFramePr>
            <a:graphicFrameLocks noChangeAspect="1"/>
          </p:cNvGraphicFramePr>
          <p:nvPr/>
        </p:nvGraphicFramePr>
        <p:xfrm>
          <a:off x="2997200" y="2925762"/>
          <a:ext cx="306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8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925762"/>
                        <a:ext cx="306387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3"/>
          <p:cNvSpPr txBox="1">
            <a:spLocks noChangeArrowheads="1"/>
          </p:cNvSpPr>
          <p:nvPr/>
        </p:nvSpPr>
        <p:spPr bwMode="auto">
          <a:xfrm>
            <a:off x="3243262" y="2863850"/>
            <a:ext cx="32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/>
              <a:t>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29200" y="3428999"/>
            <a:ext cx="3505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5562600" y="1981200"/>
            <a:ext cx="2438400" cy="1447800"/>
          </a:xfrm>
          <a:custGeom>
            <a:avLst/>
            <a:gdLst>
              <a:gd name="connsiteX0" fmla="*/ 0 w 2961314"/>
              <a:gd name="connsiteY0" fmla="*/ 1723937 h 1841383"/>
              <a:gd name="connsiteX1" fmla="*/ 897622 w 2961314"/>
              <a:gd name="connsiteY1" fmla="*/ 1128319 h 1841383"/>
              <a:gd name="connsiteX2" fmla="*/ 1375795 w 2961314"/>
              <a:gd name="connsiteY2" fmla="*/ 71306 h 1841383"/>
              <a:gd name="connsiteX3" fmla="*/ 1803633 w 2961314"/>
              <a:gd name="connsiteY3" fmla="*/ 1556157 h 1841383"/>
              <a:gd name="connsiteX4" fmla="*/ 2726422 w 2961314"/>
              <a:gd name="connsiteY4" fmla="*/ 1782660 h 1841383"/>
              <a:gd name="connsiteX5" fmla="*/ 2961314 w 2961314"/>
              <a:gd name="connsiteY5" fmla="*/ 1807827 h 1841383"/>
              <a:gd name="connsiteX0" fmla="*/ 0 w 2726422"/>
              <a:gd name="connsiteY0" fmla="*/ 1723937 h 1841383"/>
              <a:gd name="connsiteX1" fmla="*/ 897622 w 2726422"/>
              <a:gd name="connsiteY1" fmla="*/ 1128319 h 1841383"/>
              <a:gd name="connsiteX2" fmla="*/ 1375795 w 2726422"/>
              <a:gd name="connsiteY2" fmla="*/ 71306 h 1841383"/>
              <a:gd name="connsiteX3" fmla="*/ 1803633 w 2726422"/>
              <a:gd name="connsiteY3" fmla="*/ 1556157 h 1841383"/>
              <a:gd name="connsiteX4" fmla="*/ 2726422 w 2726422"/>
              <a:gd name="connsiteY4" fmla="*/ 1782660 h 1841383"/>
              <a:gd name="connsiteX0" fmla="*/ 0 w 2726422"/>
              <a:gd name="connsiteY0" fmla="*/ 1663117 h 1780563"/>
              <a:gd name="connsiteX1" fmla="*/ 742426 w 2726422"/>
              <a:gd name="connsiteY1" fmla="*/ 1432420 h 1780563"/>
              <a:gd name="connsiteX2" fmla="*/ 1375795 w 2726422"/>
              <a:gd name="connsiteY2" fmla="*/ 10486 h 1780563"/>
              <a:gd name="connsiteX3" fmla="*/ 1803633 w 2726422"/>
              <a:gd name="connsiteY3" fmla="*/ 1495337 h 1780563"/>
              <a:gd name="connsiteX4" fmla="*/ 2726422 w 2726422"/>
              <a:gd name="connsiteY4" fmla="*/ 1721840 h 1780563"/>
              <a:gd name="connsiteX0" fmla="*/ 0 w 2822196"/>
              <a:gd name="connsiteY0" fmla="*/ 1661020 h 1780563"/>
              <a:gd name="connsiteX1" fmla="*/ 838200 w 2822196"/>
              <a:gd name="connsiteY1" fmla="*/ 1432420 h 1780563"/>
              <a:gd name="connsiteX2" fmla="*/ 1471569 w 2822196"/>
              <a:gd name="connsiteY2" fmla="*/ 10486 h 1780563"/>
              <a:gd name="connsiteX3" fmla="*/ 1899407 w 2822196"/>
              <a:gd name="connsiteY3" fmla="*/ 1495337 h 1780563"/>
              <a:gd name="connsiteX4" fmla="*/ 2822196 w 2822196"/>
              <a:gd name="connsiteY4" fmla="*/ 1721840 h 1780563"/>
              <a:gd name="connsiteX0" fmla="*/ 0 w 2822196"/>
              <a:gd name="connsiteY0" fmla="*/ 1661020 h 1780563"/>
              <a:gd name="connsiteX1" fmla="*/ 838200 w 2822196"/>
              <a:gd name="connsiteY1" fmla="*/ 1432420 h 1780563"/>
              <a:gd name="connsiteX2" fmla="*/ 1471569 w 2822196"/>
              <a:gd name="connsiteY2" fmla="*/ 10486 h 1780563"/>
              <a:gd name="connsiteX3" fmla="*/ 1899407 w 2822196"/>
              <a:gd name="connsiteY3" fmla="*/ 1495337 h 1780563"/>
              <a:gd name="connsiteX4" fmla="*/ 2822196 w 2822196"/>
              <a:gd name="connsiteY4" fmla="*/ 1721840 h 1780563"/>
              <a:gd name="connsiteX0" fmla="*/ 0 w 2822196"/>
              <a:gd name="connsiteY0" fmla="*/ 1686886 h 1810740"/>
              <a:gd name="connsiteX1" fmla="*/ 838200 w 2822196"/>
              <a:gd name="connsiteY1" fmla="*/ 1458286 h 1810740"/>
              <a:gd name="connsiteX2" fmla="*/ 1447800 w 2822196"/>
              <a:gd name="connsiteY2" fmla="*/ 10486 h 1810740"/>
              <a:gd name="connsiteX3" fmla="*/ 1899407 w 2822196"/>
              <a:gd name="connsiteY3" fmla="*/ 1521203 h 1810740"/>
              <a:gd name="connsiteX4" fmla="*/ 2822196 w 2822196"/>
              <a:gd name="connsiteY4" fmla="*/ 1747706 h 1810740"/>
              <a:gd name="connsiteX0" fmla="*/ 0 w 2822196"/>
              <a:gd name="connsiteY0" fmla="*/ 1382087 h 1455141"/>
              <a:gd name="connsiteX1" fmla="*/ 838200 w 2822196"/>
              <a:gd name="connsiteY1" fmla="*/ 1153487 h 1455141"/>
              <a:gd name="connsiteX2" fmla="*/ 1371600 w 2822196"/>
              <a:gd name="connsiteY2" fmla="*/ 10486 h 1455141"/>
              <a:gd name="connsiteX3" fmla="*/ 1899407 w 2822196"/>
              <a:gd name="connsiteY3" fmla="*/ 1216404 h 1455141"/>
              <a:gd name="connsiteX4" fmla="*/ 2822196 w 2822196"/>
              <a:gd name="connsiteY4" fmla="*/ 1442907 h 1455141"/>
              <a:gd name="connsiteX0" fmla="*/ 0 w 2822196"/>
              <a:gd name="connsiteY0" fmla="*/ 1382087 h 1455141"/>
              <a:gd name="connsiteX1" fmla="*/ 685800 w 2822196"/>
              <a:gd name="connsiteY1" fmla="*/ 1153486 h 1455141"/>
              <a:gd name="connsiteX2" fmla="*/ 1371600 w 2822196"/>
              <a:gd name="connsiteY2" fmla="*/ 10486 h 1455141"/>
              <a:gd name="connsiteX3" fmla="*/ 1899407 w 2822196"/>
              <a:gd name="connsiteY3" fmla="*/ 1216404 h 1455141"/>
              <a:gd name="connsiteX4" fmla="*/ 2822196 w 2822196"/>
              <a:gd name="connsiteY4" fmla="*/ 1442907 h 1455141"/>
              <a:gd name="connsiteX0" fmla="*/ 0 w 2822196"/>
              <a:gd name="connsiteY0" fmla="*/ 1371601 h 1432421"/>
              <a:gd name="connsiteX1" fmla="*/ 685800 w 2822196"/>
              <a:gd name="connsiteY1" fmla="*/ 1143000 h 1432421"/>
              <a:gd name="connsiteX2" fmla="*/ 1371600 w 2822196"/>
              <a:gd name="connsiteY2" fmla="*/ 0 h 1432421"/>
              <a:gd name="connsiteX3" fmla="*/ 1905000 w 2822196"/>
              <a:gd name="connsiteY3" fmla="*/ 1143000 h 1432421"/>
              <a:gd name="connsiteX4" fmla="*/ 2822196 w 2822196"/>
              <a:gd name="connsiteY4" fmla="*/ 1432421 h 1432421"/>
              <a:gd name="connsiteX0" fmla="*/ 0 w 2822196"/>
              <a:gd name="connsiteY0" fmla="*/ 1371601 h 1432421"/>
              <a:gd name="connsiteX1" fmla="*/ 685800 w 2822196"/>
              <a:gd name="connsiteY1" fmla="*/ 1143000 h 1432421"/>
              <a:gd name="connsiteX2" fmla="*/ 1295400 w 2822196"/>
              <a:gd name="connsiteY2" fmla="*/ 0 h 1432421"/>
              <a:gd name="connsiteX3" fmla="*/ 1905000 w 2822196"/>
              <a:gd name="connsiteY3" fmla="*/ 1143000 h 1432421"/>
              <a:gd name="connsiteX4" fmla="*/ 2822196 w 2822196"/>
              <a:gd name="connsiteY4" fmla="*/ 1432421 h 1432421"/>
              <a:gd name="connsiteX0" fmla="*/ 0 w 2514600"/>
              <a:gd name="connsiteY0" fmla="*/ 1371601 h 1447800"/>
              <a:gd name="connsiteX1" fmla="*/ 685800 w 2514600"/>
              <a:gd name="connsiteY1" fmla="*/ 1143000 h 1447800"/>
              <a:gd name="connsiteX2" fmla="*/ 1295400 w 2514600"/>
              <a:gd name="connsiteY2" fmla="*/ 0 h 1447800"/>
              <a:gd name="connsiteX3" fmla="*/ 1905000 w 2514600"/>
              <a:gd name="connsiteY3" fmla="*/ 1143000 h 1447800"/>
              <a:gd name="connsiteX4" fmla="*/ 2514600 w 2514600"/>
              <a:gd name="connsiteY4" fmla="*/ 1447800 h 1447800"/>
              <a:gd name="connsiteX0" fmla="*/ 0 w 2438400"/>
              <a:gd name="connsiteY0" fmla="*/ 1447799 h 1447800"/>
              <a:gd name="connsiteX1" fmla="*/ 609600 w 2438400"/>
              <a:gd name="connsiteY1" fmla="*/ 1143000 h 1447800"/>
              <a:gd name="connsiteX2" fmla="*/ 1219200 w 2438400"/>
              <a:gd name="connsiteY2" fmla="*/ 0 h 1447800"/>
              <a:gd name="connsiteX3" fmla="*/ 1828800 w 2438400"/>
              <a:gd name="connsiteY3" fmla="*/ 1143000 h 1447800"/>
              <a:gd name="connsiteX4" fmla="*/ 2438400 w 243840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1447800">
                <a:moveTo>
                  <a:pt x="0" y="1447799"/>
                </a:moveTo>
                <a:cubicBezTo>
                  <a:pt x="392884" y="1400261"/>
                  <a:pt x="406400" y="1384300"/>
                  <a:pt x="609600" y="1143000"/>
                </a:cubicBezTo>
                <a:cubicBezTo>
                  <a:pt x="812800" y="901700"/>
                  <a:pt x="1016000" y="0"/>
                  <a:pt x="1219200" y="0"/>
                </a:cubicBezTo>
                <a:cubicBezTo>
                  <a:pt x="1422400" y="0"/>
                  <a:pt x="1625600" y="901700"/>
                  <a:pt x="1828800" y="1143000"/>
                </a:cubicBezTo>
                <a:cubicBezTo>
                  <a:pt x="2032000" y="1384300"/>
                  <a:pt x="2245453" y="1405855"/>
                  <a:pt x="2438400" y="1447800"/>
                </a:cubicBezTo>
              </a:path>
            </a:pathLst>
          </a:cu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6705600" y="3428999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81800" y="365759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Mean: </a:t>
            </a:r>
            <a:r>
              <a:rPr lang="en-US" dirty="0" smtClean="0">
                <a:latin typeface="Symbol" pitchFamily="18" charset="2"/>
              </a:rPr>
              <a:t>m</a:t>
            </a:r>
            <a:endParaRPr lang="en-US" dirty="0">
              <a:latin typeface="Symbol" pitchFamily="18" charset="2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81800" y="2666999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91400" y="25907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Variance: </a:t>
            </a:r>
            <a:r>
              <a:rPr lang="en-US" dirty="0" smtClean="0">
                <a:latin typeface="Symbol" pitchFamily="18" charset="2"/>
              </a:rPr>
              <a:t>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graphicFrame>
        <p:nvGraphicFramePr>
          <p:cNvPr id="115715" name="Object 4"/>
          <p:cNvGraphicFramePr>
            <a:graphicFrameLocks noChangeAspect="1"/>
          </p:cNvGraphicFramePr>
          <p:nvPr/>
        </p:nvGraphicFramePr>
        <p:xfrm>
          <a:off x="1143000" y="4572000"/>
          <a:ext cx="6972300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9" name="Equation" r:id="rId5" imgW="3759120" imgH="799920" progId="Equation.DSMT4">
                  <p:embed/>
                </p:oleObj>
              </mc:Choice>
              <mc:Fallback>
                <p:oleObj name="Equation" r:id="rId5" imgW="3759120" imgH="7999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572000"/>
                        <a:ext cx="6972300" cy="160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the data</a:t>
            </a:r>
            <a:endParaRPr lang="en-US" dirty="0"/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671147" y="1676401"/>
            <a:ext cx="53721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Gaussian simulation assumes the data is Gaussian</a:t>
            </a:r>
            <a:endParaRPr lang="en-US" sz="2000" dirty="0"/>
          </a:p>
        </p:txBody>
      </p:sp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698989" y="2270126"/>
            <a:ext cx="736842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u="sng" dirty="0"/>
              <a:t>Problem ?</a:t>
            </a:r>
          </a:p>
          <a:p>
            <a:endParaRPr lang="en-US" sz="2000" b="1" u="sng" dirty="0"/>
          </a:p>
          <a:p>
            <a:r>
              <a:rPr lang="en-US" sz="2000" dirty="0"/>
              <a:t>	Prior to simulation, </a:t>
            </a:r>
            <a:endParaRPr lang="en-US" sz="2000" dirty="0" smtClean="0"/>
          </a:p>
          <a:p>
            <a:r>
              <a:rPr lang="en-US" sz="2000" dirty="0" smtClean="0"/>
              <a:t>		perform </a:t>
            </a:r>
            <a:r>
              <a:rPr lang="en-US" sz="2000" dirty="0"/>
              <a:t>a normal score transform of the hard data 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After sequential visit of all cells, perform a back-transform</a:t>
            </a:r>
          </a:p>
          <a:p>
            <a:r>
              <a:rPr lang="en-US" sz="2000" dirty="0"/>
              <a:t>	which is the exact reverse of the normal score 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327" y="0"/>
            <a:ext cx="7993673" cy="1143000"/>
          </a:xfrm>
        </p:spPr>
        <p:txBody>
          <a:bodyPr/>
          <a:lstStyle/>
          <a:p>
            <a:r>
              <a:rPr lang="en-US" dirty="0" smtClean="0"/>
              <a:t>Normal </a:t>
            </a:r>
            <a:r>
              <a:rPr lang="en-US" dirty="0"/>
              <a:t>score transform</a:t>
            </a:r>
          </a:p>
        </p:txBody>
      </p:sp>
      <p:pic>
        <p:nvPicPr>
          <p:cNvPr id="197635" name="Picture 3" descr="nscore"/>
          <p:cNvPicPr>
            <a:picLocks noChangeAspect="1" noChangeArrowheads="1"/>
          </p:cNvPicPr>
          <p:nvPr/>
        </p:nvPicPr>
        <p:blipFill>
          <a:blip r:embed="rId2" cstate="print"/>
          <a:srcRect t="33600" b="17737"/>
          <a:stretch>
            <a:fillRect/>
          </a:stretch>
        </p:blipFill>
        <p:spPr bwMode="auto">
          <a:xfrm>
            <a:off x="1219200" y="1600200"/>
            <a:ext cx="6749562" cy="4648200"/>
          </a:xfrm>
          <a:prstGeom prst="rect">
            <a:avLst/>
          </a:prstGeom>
          <a:noFill/>
        </p:spPr>
      </p:pic>
      <p:sp>
        <p:nvSpPr>
          <p:cNvPr id="197636" name="Line 4"/>
          <p:cNvSpPr>
            <a:spLocks noChangeShapeType="1"/>
          </p:cNvSpPr>
          <p:nvPr/>
        </p:nvSpPr>
        <p:spPr bwMode="auto">
          <a:xfrm>
            <a:off x="3181350" y="3630614"/>
            <a:ext cx="0" cy="2441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5867400" y="3608389"/>
            <a:ext cx="0" cy="2441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38" name="Text Box 6"/>
          <p:cNvSpPr txBox="1">
            <a:spLocks noChangeArrowheads="1"/>
          </p:cNvSpPr>
          <p:nvPr/>
        </p:nvSpPr>
        <p:spPr bwMode="auto">
          <a:xfrm>
            <a:off x="5927482" y="3992564"/>
            <a:ext cx="7372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Unit free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stochastic simulation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29000" y="2438400"/>
            <a:ext cx="2362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Spatial</a:t>
            </a:r>
          </a:p>
          <a:p>
            <a:pPr algn="ctr"/>
            <a:r>
              <a:rPr lang="en-US" sz="2800" dirty="0" smtClean="0"/>
              <a:t>Stochastic 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57200" y="27432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191000" y="14478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21336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2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286000" y="30480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2"/>
            <a:endCxn id="5" idx="0"/>
          </p:cNvCxnSpPr>
          <p:nvPr/>
        </p:nvCxnSpPr>
        <p:spPr>
          <a:xfrm rot="16200000" flipH="1">
            <a:off x="4293177" y="2121477"/>
            <a:ext cx="621268" cy="125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</p:cNvCxnSpPr>
          <p:nvPr/>
        </p:nvCxnSpPr>
        <p:spPr>
          <a:xfrm rot="16200000" flipH="1">
            <a:off x="2395403" y="2800051"/>
            <a:ext cx="605502" cy="112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34200" y="18288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15200" y="22860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00" y="28956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943600" y="29718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62800" y="1295400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Earth models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81400" y="3886200"/>
            <a:ext cx="20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(spatial uncertainty)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556" y="2286000"/>
            <a:ext cx="194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uncertainty)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95400" y="3581400"/>
            <a:ext cx="3319777" cy="2819400"/>
            <a:chOff x="1295400" y="3581400"/>
            <a:chExt cx="3319777" cy="2819400"/>
          </a:xfrm>
        </p:grpSpPr>
        <p:sp>
          <p:nvSpPr>
            <p:cNvPr id="20" name="Rectangle 19"/>
            <p:cNvSpPr/>
            <p:nvPr/>
          </p:nvSpPr>
          <p:spPr>
            <a:xfrm>
              <a:off x="1600200" y="5029200"/>
              <a:ext cx="25908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Data</a:t>
              </a:r>
            </a:p>
            <a:p>
              <a:pPr algn="ctr"/>
              <a:r>
                <a:rPr lang="en-US" sz="2000" dirty="0" smtClean="0"/>
                <a:t>(samples, well, geophysics…)</a:t>
              </a:r>
              <a:endParaRPr lang="en-US" sz="2000" dirty="0"/>
            </a:p>
          </p:txBody>
        </p:sp>
        <p:cxnSp>
          <p:nvCxnSpPr>
            <p:cNvPr id="22" name="Shape 21"/>
            <p:cNvCxnSpPr>
              <a:stCxn id="20" idx="1"/>
              <a:endCxn id="6" idx="2"/>
            </p:cNvCxnSpPr>
            <p:nvPr/>
          </p:nvCxnSpPr>
          <p:spPr>
            <a:xfrm rot="10800000">
              <a:off x="1295400" y="3581400"/>
              <a:ext cx="304800" cy="2133600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26"/>
            <p:cNvCxnSpPr>
              <a:stCxn id="20" idx="3"/>
              <a:endCxn id="17" idx="2"/>
            </p:cNvCxnSpPr>
            <p:nvPr/>
          </p:nvCxnSpPr>
          <p:spPr>
            <a:xfrm flipV="1">
              <a:off x="4191000" y="4255532"/>
              <a:ext cx="424177" cy="1459468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181600" y="4648200"/>
            <a:ext cx="39735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Conditional simulation </a:t>
            </a:r>
          </a:p>
          <a:p>
            <a:r>
              <a:rPr lang="en-US" sz="2000" dirty="0" smtClean="0"/>
              <a:t>            = constrained to data</a:t>
            </a:r>
          </a:p>
          <a:p>
            <a:endParaRPr lang="en-US" sz="2000" dirty="0" smtClean="0"/>
          </a:p>
          <a:p>
            <a:r>
              <a:rPr lang="en-US" sz="2000" dirty="0" smtClean="0"/>
              <a:t>Unconditional simulation</a:t>
            </a:r>
          </a:p>
          <a:p>
            <a:r>
              <a:rPr lang="en-US" sz="2000" dirty="0" smtClean="0"/>
              <a:t>            = not constrained to any data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smtClean="0"/>
              <a:t>SGS </a:t>
            </a:r>
            <a:r>
              <a:rPr lang="en-US" dirty="0"/>
              <a:t>algorithm</a:t>
            </a: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914401" y="1447800"/>
            <a:ext cx="7464159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endParaRPr lang="en-US" sz="2000" dirty="0"/>
          </a:p>
          <a:p>
            <a:pPr marL="457200" indent="-457200">
              <a:buFontTx/>
              <a:buAutoNum type="arabicParenBoth"/>
            </a:pPr>
            <a:r>
              <a:rPr lang="en-US" sz="2000" dirty="0"/>
              <a:t>Transform the data into normal score domain</a:t>
            </a:r>
          </a:p>
          <a:p>
            <a:pPr marL="457200" indent="-457200">
              <a:buFontTx/>
              <a:buAutoNum type="arabicParenBoth"/>
            </a:pPr>
            <a:endParaRPr lang="en-US" sz="2000" dirty="0"/>
          </a:p>
          <a:p>
            <a:pPr marL="457200" indent="-457200">
              <a:buFontTx/>
              <a:buAutoNum type="arabicParenBoth"/>
            </a:pPr>
            <a:r>
              <a:rPr lang="en-US" sz="2000" dirty="0"/>
              <a:t>Assign any hard data to grid cells if required</a:t>
            </a:r>
          </a:p>
          <a:p>
            <a:pPr marL="457200" indent="-457200">
              <a:buFontTx/>
              <a:buAutoNum type="arabicParenBoth"/>
            </a:pPr>
            <a:endParaRPr lang="en-US" sz="2000" dirty="0"/>
          </a:p>
          <a:p>
            <a:pPr marL="457200" indent="-457200">
              <a:buFontTx/>
              <a:buAutoNum type="arabicParenBoth"/>
            </a:pPr>
            <a:r>
              <a:rPr lang="en-US" sz="2000" dirty="0"/>
              <a:t>Define a random path</a:t>
            </a:r>
          </a:p>
          <a:p>
            <a:pPr marL="457200" indent="-457200">
              <a:buFontTx/>
              <a:buAutoNum type="arabicParenBoth"/>
            </a:pPr>
            <a:endParaRPr lang="en-US" sz="2000" dirty="0"/>
          </a:p>
          <a:p>
            <a:pPr marL="457200" indent="-457200">
              <a:buFontTx/>
              <a:buAutoNum type="arabicParenBoth"/>
            </a:pPr>
            <a:r>
              <a:rPr lang="en-US" sz="2000" dirty="0"/>
              <a:t>Loop over all grid cells </a:t>
            </a:r>
          </a:p>
          <a:p>
            <a:pPr marL="914400" lvl="1" indent="-457200">
              <a:buFontTx/>
              <a:buAutoNum type="arabicParenBoth"/>
            </a:pPr>
            <a:r>
              <a:rPr lang="en-US" sz="2000" dirty="0" smtClean="0"/>
              <a:t>Determine, </a:t>
            </a:r>
            <a:r>
              <a:rPr lang="en-US" sz="2000" dirty="0"/>
              <a:t>using kriging, the distribution P(A|B)</a:t>
            </a:r>
          </a:p>
          <a:p>
            <a:pPr marL="1371600" lvl="2" indent="-457200"/>
            <a:r>
              <a:rPr lang="en-US" sz="2000" dirty="0"/>
              <a:t>	B=any data and previously simulated values</a:t>
            </a:r>
          </a:p>
          <a:p>
            <a:pPr marL="914400" lvl="1" indent="-457200">
              <a:buFontTx/>
              <a:buAutoNum type="arabicParenBoth"/>
            </a:pPr>
            <a:r>
              <a:rPr lang="en-US" sz="2000" dirty="0"/>
              <a:t>Draw from P(A|B) a value</a:t>
            </a:r>
          </a:p>
          <a:p>
            <a:pPr marL="914400" lvl="1" indent="-457200">
              <a:buFontTx/>
              <a:buAutoNum type="arabicParenBoth"/>
            </a:pPr>
            <a:r>
              <a:rPr lang="en-US" sz="2000" dirty="0"/>
              <a:t>Add that value to the data set</a:t>
            </a:r>
          </a:p>
          <a:p>
            <a:pPr marL="914400" lvl="1" indent="-457200">
              <a:buFontTx/>
              <a:buAutoNum type="arabicParenBoth"/>
            </a:pPr>
            <a:endParaRPr lang="en-US" sz="2000" dirty="0"/>
          </a:p>
          <a:p>
            <a:pPr marL="457200" indent="-457200">
              <a:buFontTx/>
              <a:buAutoNum type="arabicParenBoth"/>
            </a:pPr>
            <a:r>
              <a:rPr lang="en-US" sz="2000" dirty="0"/>
              <a:t>Back-transform all simulated values (requires extra/interpolation)</a:t>
            </a:r>
          </a:p>
          <a:p>
            <a:pPr marL="457200" indent="-457200">
              <a:buFontTx/>
              <a:buAutoNum type="arabicParenBoth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 useBgFill="1">
        <p:nvSpPr>
          <p:cNvPr id="226309" name="Rectangle 5"/>
          <p:cNvSpPr>
            <a:spLocks noChangeArrowheads="1"/>
          </p:cNvSpPr>
          <p:nvPr/>
        </p:nvSpPr>
        <p:spPr bwMode="auto">
          <a:xfrm>
            <a:off x="2057400" y="3883303"/>
            <a:ext cx="184731" cy="36933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 useBgFill="1">
        <p:nvSpPr>
          <p:cNvPr id="226310" name="Rectangle 6"/>
          <p:cNvSpPr>
            <a:spLocks noChangeArrowheads="1"/>
          </p:cNvSpPr>
          <p:nvPr/>
        </p:nvSpPr>
        <p:spPr bwMode="auto">
          <a:xfrm>
            <a:off x="5235820" y="3897592"/>
            <a:ext cx="184731" cy="36933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26311" name="Picture 7" descr="sgsimex"/>
          <p:cNvPicPr>
            <a:picLocks noChangeAspect="1" noChangeArrowheads="1"/>
          </p:cNvPicPr>
          <p:nvPr/>
        </p:nvPicPr>
        <p:blipFill rotWithShape="1">
          <a:blip r:embed="rId2" cstate="print"/>
          <a:srcRect l="8067" t="27795" r="18829" b="30967"/>
          <a:stretch/>
        </p:blipFill>
        <p:spPr bwMode="auto">
          <a:xfrm>
            <a:off x="1066800" y="1382992"/>
            <a:ext cx="6301315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“Hard”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Definition: </a:t>
            </a:r>
            <a:r>
              <a:rPr lang="en-US" dirty="0" smtClean="0"/>
              <a:t>Hard data = direct, exact information at the scale of modeling</a:t>
            </a:r>
          </a:p>
          <a:p>
            <a:endParaRPr lang="en-US" dirty="0" smtClean="0"/>
          </a:p>
          <a:p>
            <a:r>
              <a:rPr lang="en-US" dirty="0" smtClean="0"/>
              <a:t>All the rest is </a:t>
            </a:r>
            <a:r>
              <a:rPr lang="en-US" b="1" dirty="0" smtClean="0"/>
              <a:t>soft data</a:t>
            </a:r>
          </a:p>
          <a:p>
            <a:endParaRPr lang="en-US" dirty="0"/>
          </a:p>
        </p:txBody>
      </p:sp>
      <p:pic>
        <p:nvPicPr>
          <p:cNvPr id="6" name="Picture 5" descr="cartesiangrid.gif"/>
          <p:cNvPicPr>
            <a:picLocks noChangeAspect="1"/>
          </p:cNvPicPr>
          <p:nvPr/>
        </p:nvPicPr>
        <p:blipFill>
          <a:blip r:embed="rId2" cstate="print"/>
          <a:srcRect l="24930" t="1223" r="20465" b="9235"/>
          <a:stretch>
            <a:fillRect/>
          </a:stretch>
        </p:blipFill>
        <p:spPr>
          <a:xfrm>
            <a:off x="1676400" y="3581400"/>
            <a:ext cx="2788169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67619" y="4400113"/>
            <a:ext cx="185169" cy="19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44958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dig out a volume of this size</a:t>
            </a:r>
          </a:p>
          <a:p>
            <a:r>
              <a:rPr lang="en-US" dirty="0" smtClean="0"/>
              <a:t>at that location and measure the variable of interest than you have hard data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52800" y="4495800"/>
            <a:ext cx="1295400" cy="152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2" cstate="print"/>
          <a:srcRect l="35833" t="11111" r="8333" b="8148"/>
          <a:stretch>
            <a:fillRect/>
          </a:stretch>
        </p:blipFill>
        <p:spPr bwMode="auto">
          <a:xfrm>
            <a:off x="762000" y="1295400"/>
            <a:ext cx="552694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77000" y="1600200"/>
            <a:ext cx="2404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Size of the core =</a:t>
            </a:r>
          </a:p>
          <a:p>
            <a:endParaRPr lang="en-US" dirty="0" smtClean="0"/>
          </a:p>
          <a:p>
            <a:r>
              <a:rPr lang="en-US" dirty="0" smtClean="0"/>
              <a:t>6 inch x 6 inch x 12 inch</a:t>
            </a:r>
          </a:p>
          <a:p>
            <a:endParaRPr lang="en-US" dirty="0" smtClean="0"/>
          </a:p>
          <a:p>
            <a:r>
              <a:rPr lang="en-US" b="1" dirty="0" smtClean="0"/>
              <a:t>1 grid cell =</a:t>
            </a:r>
          </a:p>
          <a:p>
            <a:endParaRPr lang="en-US" dirty="0" smtClean="0"/>
          </a:p>
          <a:p>
            <a:r>
              <a:rPr lang="en-US" dirty="0" smtClean="0"/>
              <a:t>200ft x 200 ft x 3 ft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62000" y="1295400"/>
            <a:ext cx="2438400" cy="16764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3000" y="18288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miles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5920007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we assume the core to be hard data, i.e. assign it to a grid cell then we basically assume that there is NO spatial variation in that grid cell</a:t>
            </a:r>
            <a:endParaRPr lang="en-US" sz="2000" dirty="0"/>
          </a:p>
        </p:txBody>
      </p:sp>
      <p:sp>
        <p:nvSpPr>
          <p:cNvPr id="10" name="Cube 9"/>
          <p:cNvSpPr/>
          <p:nvPr/>
        </p:nvSpPr>
        <p:spPr>
          <a:xfrm>
            <a:off x="3429000" y="2702652"/>
            <a:ext cx="336259" cy="192947"/>
          </a:xfrm>
          <a:prstGeom prst="cube">
            <a:avLst>
              <a:gd name="adj" fmla="val 70610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3581400" y="2550252"/>
            <a:ext cx="336259" cy="192947"/>
          </a:xfrm>
          <a:prstGeom prst="cube">
            <a:avLst>
              <a:gd name="adj" fmla="val 70610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2800" y="198120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cells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3505200" y="2362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spatial stochastic simulation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 l="35833" t="11111" r="8333" b="8148"/>
          <a:stretch>
            <a:fillRect/>
          </a:stretch>
        </p:blipFill>
        <p:spPr bwMode="auto">
          <a:xfrm>
            <a:off x="378903" y="1393812"/>
            <a:ext cx="3278697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example10wellsvariogramall_directions.bmp"/>
          <p:cNvPicPr>
            <a:picLocks noChangeAspect="1"/>
          </p:cNvPicPr>
          <p:nvPr/>
        </p:nvPicPr>
        <p:blipFill>
          <a:blip r:embed="rId3" cstate="print">
            <a:lum bright="-39000" contrast="41000"/>
          </a:blip>
          <a:stretch>
            <a:fillRect/>
          </a:stretch>
        </p:blipFill>
        <p:spPr>
          <a:xfrm>
            <a:off x="3810000" y="3625999"/>
            <a:ext cx="4953000" cy="2927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reeform 4"/>
          <p:cNvSpPr/>
          <p:nvPr/>
        </p:nvSpPr>
        <p:spPr>
          <a:xfrm>
            <a:off x="1208015" y="4412609"/>
            <a:ext cx="2281805" cy="1256951"/>
          </a:xfrm>
          <a:custGeom>
            <a:avLst/>
            <a:gdLst>
              <a:gd name="connsiteX0" fmla="*/ 0 w 2281805"/>
              <a:gd name="connsiteY0" fmla="*/ 0 h 1256951"/>
              <a:gd name="connsiteX1" fmla="*/ 1073791 w 2281805"/>
              <a:gd name="connsiteY1" fmla="*/ 1166070 h 1256951"/>
              <a:gd name="connsiteX2" fmla="*/ 2281805 w 2281805"/>
              <a:gd name="connsiteY2" fmla="*/ 545285 h 125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805" h="1256951">
                <a:moveTo>
                  <a:pt x="0" y="0"/>
                </a:moveTo>
                <a:cubicBezTo>
                  <a:pt x="346745" y="537594"/>
                  <a:pt x="693490" y="1075189"/>
                  <a:pt x="1073791" y="1166070"/>
                </a:cubicBezTo>
                <a:cubicBezTo>
                  <a:pt x="1454092" y="1256951"/>
                  <a:pt x="2281805" y="545285"/>
                  <a:pt x="2281805" y="54528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8600" y="1447800"/>
            <a:ext cx="42301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uncertainty</a:t>
            </a:r>
            <a:r>
              <a:rPr lang="en-US" dirty="0" smtClean="0"/>
              <a:t>:</a:t>
            </a:r>
          </a:p>
          <a:p>
            <a:r>
              <a:rPr lang="en-US" dirty="0" smtClean="0"/>
              <a:t>	Range horizontal= [15,25]</a:t>
            </a:r>
          </a:p>
          <a:p>
            <a:r>
              <a:rPr lang="en-US" dirty="0" smtClean="0"/>
              <a:t>	Range vertical = 5</a:t>
            </a:r>
          </a:p>
          <a:p>
            <a:r>
              <a:rPr lang="en-US" dirty="0" smtClean="0"/>
              <a:t>	Isotropy or horizontal anisotropy </a:t>
            </a:r>
          </a:p>
          <a:p>
            <a:r>
              <a:rPr lang="en-US" dirty="0" smtClean="0"/>
              <a:t>		max range = [20,25]</a:t>
            </a:r>
          </a:p>
          <a:p>
            <a:r>
              <a:rPr lang="en-US" dirty="0" smtClean="0"/>
              <a:t>		min range = [10,15]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Azm</a:t>
            </a:r>
            <a:r>
              <a:rPr lang="en-US" dirty="0" smtClean="0"/>
              <a:t>=45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721916" y="1904301"/>
            <a:ext cx="749416" cy="2139193"/>
          </a:xfrm>
          <a:custGeom>
            <a:avLst/>
            <a:gdLst>
              <a:gd name="connsiteX0" fmla="*/ 749416 w 749416"/>
              <a:gd name="connsiteY0" fmla="*/ 2139193 h 2139193"/>
              <a:gd name="connsiteX1" fmla="*/ 11185 w 749416"/>
              <a:gd name="connsiteY1" fmla="*/ 746620 h 2139193"/>
              <a:gd name="connsiteX2" fmla="*/ 682304 w 749416"/>
              <a:gd name="connsiteY2" fmla="*/ 0 h 2139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16" h="2139193">
                <a:moveTo>
                  <a:pt x="749416" y="2139193"/>
                </a:moveTo>
                <a:cubicBezTo>
                  <a:pt x="385893" y="1621172"/>
                  <a:pt x="22370" y="1103152"/>
                  <a:pt x="11185" y="746620"/>
                </a:cubicBezTo>
                <a:cubicBezTo>
                  <a:pt x="0" y="390088"/>
                  <a:pt x="682304" y="0"/>
                  <a:pt x="682304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002947" y="4783971"/>
            <a:ext cx="3388454" cy="1600052"/>
          </a:xfrm>
          <a:custGeom>
            <a:avLst/>
            <a:gdLst>
              <a:gd name="connsiteX0" fmla="*/ 0 w 3221372"/>
              <a:gd name="connsiteY0" fmla="*/ 1530991 h 1530991"/>
              <a:gd name="connsiteX1" fmla="*/ 637563 w 3221372"/>
              <a:gd name="connsiteY1" fmla="*/ 239086 h 1530991"/>
              <a:gd name="connsiteX2" fmla="*/ 3221372 w 3221372"/>
              <a:gd name="connsiteY2" fmla="*/ 96474 h 1530991"/>
              <a:gd name="connsiteX0" fmla="*/ 0 w 3373082"/>
              <a:gd name="connsiteY0" fmla="*/ 1579229 h 1579229"/>
              <a:gd name="connsiteX1" fmla="*/ 637563 w 3373082"/>
              <a:gd name="connsiteY1" fmla="*/ 287324 h 1579229"/>
              <a:gd name="connsiteX2" fmla="*/ 3373082 w 3373082"/>
              <a:gd name="connsiteY2" fmla="*/ 48237 h 1579229"/>
              <a:gd name="connsiteX0" fmla="*/ 0 w 3373082"/>
              <a:gd name="connsiteY0" fmla="*/ 1547070 h 1547070"/>
              <a:gd name="connsiteX1" fmla="*/ 637563 w 3373082"/>
              <a:gd name="connsiteY1" fmla="*/ 255165 h 1547070"/>
              <a:gd name="connsiteX2" fmla="*/ 3373082 w 3373082"/>
              <a:gd name="connsiteY2" fmla="*/ 16078 h 154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082" h="1547070">
                <a:moveTo>
                  <a:pt x="0" y="1547070"/>
                </a:moveTo>
                <a:cubicBezTo>
                  <a:pt x="50334" y="1020660"/>
                  <a:pt x="75383" y="510330"/>
                  <a:pt x="637563" y="255165"/>
                </a:cubicBezTo>
                <a:cubicBezTo>
                  <a:pt x="1199743" y="0"/>
                  <a:pt x="2317613" y="39490"/>
                  <a:pt x="3373082" y="16078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002947" y="4604390"/>
            <a:ext cx="3693253" cy="1754465"/>
          </a:xfrm>
          <a:custGeom>
            <a:avLst/>
            <a:gdLst>
              <a:gd name="connsiteX0" fmla="*/ 0 w 3221372"/>
              <a:gd name="connsiteY0" fmla="*/ 1530991 h 1530991"/>
              <a:gd name="connsiteX1" fmla="*/ 637563 w 3221372"/>
              <a:gd name="connsiteY1" fmla="*/ 239086 h 1530991"/>
              <a:gd name="connsiteX2" fmla="*/ 3221372 w 3221372"/>
              <a:gd name="connsiteY2" fmla="*/ 96474 h 1530991"/>
              <a:gd name="connsiteX0" fmla="*/ 0 w 3373082"/>
              <a:gd name="connsiteY0" fmla="*/ 1579229 h 1579229"/>
              <a:gd name="connsiteX1" fmla="*/ 637563 w 3373082"/>
              <a:gd name="connsiteY1" fmla="*/ 287324 h 1579229"/>
              <a:gd name="connsiteX2" fmla="*/ 3373082 w 3373082"/>
              <a:gd name="connsiteY2" fmla="*/ 48237 h 1579229"/>
              <a:gd name="connsiteX0" fmla="*/ 0 w 3373082"/>
              <a:gd name="connsiteY0" fmla="*/ 1547070 h 1547070"/>
              <a:gd name="connsiteX1" fmla="*/ 637563 w 3373082"/>
              <a:gd name="connsiteY1" fmla="*/ 255165 h 1547070"/>
              <a:gd name="connsiteX2" fmla="*/ 3373082 w 3373082"/>
              <a:gd name="connsiteY2" fmla="*/ 16078 h 1547070"/>
              <a:gd name="connsiteX0" fmla="*/ 0 w 3565154"/>
              <a:gd name="connsiteY0" fmla="*/ 1326183 h 1326183"/>
              <a:gd name="connsiteX1" fmla="*/ 829635 w 3565154"/>
              <a:gd name="connsiteY1" fmla="*/ 239087 h 1326183"/>
              <a:gd name="connsiteX2" fmla="*/ 3565154 w 3565154"/>
              <a:gd name="connsiteY2" fmla="*/ 0 h 1326183"/>
              <a:gd name="connsiteX0" fmla="*/ 0 w 3524791"/>
              <a:gd name="connsiteY0" fmla="*/ 1359304 h 1359304"/>
              <a:gd name="connsiteX1" fmla="*/ 789272 w 3524791"/>
              <a:gd name="connsiteY1" fmla="*/ 239087 h 1359304"/>
              <a:gd name="connsiteX2" fmla="*/ 3524791 w 3524791"/>
              <a:gd name="connsiteY2" fmla="*/ 0 h 1359304"/>
              <a:gd name="connsiteX0" fmla="*/ 0 w 3524791"/>
              <a:gd name="connsiteY0" fmla="*/ 1659532 h 1659532"/>
              <a:gd name="connsiteX1" fmla="*/ 1249160 w 3524791"/>
              <a:gd name="connsiteY1" fmla="*/ 226551 h 1659532"/>
              <a:gd name="connsiteX2" fmla="*/ 3524791 w 3524791"/>
              <a:gd name="connsiteY2" fmla="*/ 300228 h 1659532"/>
              <a:gd name="connsiteX0" fmla="*/ 0 w 3676499"/>
              <a:gd name="connsiteY0" fmla="*/ 1696370 h 1696370"/>
              <a:gd name="connsiteX1" fmla="*/ 1249160 w 3676499"/>
              <a:gd name="connsiteY1" fmla="*/ 263389 h 1696370"/>
              <a:gd name="connsiteX2" fmla="*/ 3676499 w 3676499"/>
              <a:gd name="connsiteY2" fmla="*/ 116036 h 16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499" h="1696370">
                <a:moveTo>
                  <a:pt x="0" y="1696370"/>
                </a:moveTo>
                <a:cubicBezTo>
                  <a:pt x="50334" y="1169960"/>
                  <a:pt x="636410" y="526778"/>
                  <a:pt x="1249160" y="263389"/>
                </a:cubicBezTo>
                <a:cubicBezTo>
                  <a:pt x="1861910" y="0"/>
                  <a:pt x="2621030" y="139448"/>
                  <a:pt x="3676499" y="116036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24400" y="434340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 cstate="print"/>
          <a:srcRect l="40417" t="21852" r="9583" b="8518"/>
          <a:stretch>
            <a:fillRect/>
          </a:stretch>
        </p:blipFill>
        <p:spPr bwMode="auto">
          <a:xfrm>
            <a:off x="3510064" y="2438400"/>
            <a:ext cx="525293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spatial stochastic simulation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0200"/>
            <a:ext cx="3882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If I take a fixed input</a:t>
            </a:r>
            <a:endParaRPr lang="en-US" sz="2400" dirty="0" smtClean="0"/>
          </a:p>
          <a:p>
            <a:r>
              <a:rPr lang="en-US" sz="2400" dirty="0" smtClean="0"/>
              <a:t>	Range horizontal= 25, </a:t>
            </a:r>
          </a:p>
          <a:p>
            <a:r>
              <a:rPr lang="en-US" sz="2400" dirty="0" smtClean="0"/>
              <a:t>	Range vertical = 5</a:t>
            </a:r>
          </a:p>
          <a:p>
            <a:r>
              <a:rPr lang="en-US" sz="2400" dirty="0" smtClean="0"/>
              <a:t>	Horizontal Isotropy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3916</TotalTime>
  <Words>1170</Words>
  <Application>Microsoft Office PowerPoint</Application>
  <PresentationFormat>On-screen Show (4:3)</PresentationFormat>
  <Paragraphs>356</Paragraphs>
  <Slides>51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Equity</vt:lpstr>
      <vt:lpstr>Equation</vt:lpstr>
      <vt:lpstr>Modeling spatial uncertainty</vt:lpstr>
      <vt:lpstr>A reminder: models of uncertainty</vt:lpstr>
      <vt:lpstr>Motivation</vt:lpstr>
      <vt:lpstr>Spatial stochastic simulation</vt:lpstr>
      <vt:lpstr>Spatial stochastic simulation</vt:lpstr>
      <vt:lpstr>“Hard” data</vt:lpstr>
      <vt:lpstr>Example</vt:lpstr>
      <vt:lpstr>Example spatial stochastic simulation</vt:lpstr>
      <vt:lpstr>Example spatial stochastic simulation</vt:lpstr>
      <vt:lpstr>Result</vt:lpstr>
      <vt:lpstr>Spatial uncertainty</vt:lpstr>
      <vt:lpstr>Input and spatial uncertainty</vt:lpstr>
      <vt:lpstr>Object-based stochastic simulation</vt:lpstr>
      <vt:lpstr>Unconditional simulation</vt:lpstr>
      <vt:lpstr>Conditional simulation</vt:lpstr>
      <vt:lpstr>Example: conditional simulation</vt:lpstr>
      <vt:lpstr>Conditional Boolean simulation</vt:lpstr>
      <vt:lpstr>Training-image-based simulation</vt:lpstr>
      <vt:lpstr>Idea</vt:lpstr>
      <vt:lpstr>Principle of sequential simulation</vt:lpstr>
      <vt:lpstr>In general</vt:lpstr>
      <vt:lpstr>Algorithm</vt:lpstr>
      <vt:lpstr>How to use the training image ?</vt:lpstr>
      <vt:lpstr>Using a training image</vt:lpstr>
      <vt:lpstr>Scanning is CPU-demanding</vt:lpstr>
      <vt:lpstr>Create a data-base</vt:lpstr>
      <vt:lpstr>Spatial continuity at large scale</vt:lpstr>
      <vt:lpstr>Example</vt:lpstr>
      <vt:lpstr>Example</vt:lpstr>
      <vt:lpstr>Variogram-based simulation</vt:lpstr>
      <vt:lpstr>Introduction to spatial estimation</vt:lpstr>
      <vt:lpstr>What is best?</vt:lpstr>
      <vt:lpstr>Estimation: principles</vt:lpstr>
      <vt:lpstr>Estimation: principles</vt:lpstr>
      <vt:lpstr>Introduction to Kriging</vt:lpstr>
      <vt:lpstr>Linear estimation</vt:lpstr>
      <vt:lpstr>Inverse distance mapping</vt:lpstr>
      <vt:lpstr>Linear estimation</vt:lpstr>
      <vt:lpstr>How does kriging do it?</vt:lpstr>
      <vt:lpstr>How does kriging do it?</vt:lpstr>
      <vt:lpstr>What is the average error we make?</vt:lpstr>
      <vt:lpstr>Example</vt:lpstr>
      <vt:lpstr>Various “flavors” of kriging</vt:lpstr>
      <vt:lpstr>Example</vt:lpstr>
      <vt:lpstr>Back to sequential simulation</vt:lpstr>
      <vt:lpstr>Kriging is not simulation !</vt:lpstr>
      <vt:lpstr>Gaussian simulation</vt:lpstr>
      <vt:lpstr>Transformation of the data</vt:lpstr>
      <vt:lpstr>Normal score transform</vt:lpstr>
      <vt:lpstr>Complete SGS algorithm</vt:lpstr>
      <vt:lpstr>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79</cp:revision>
  <dcterms:created xsi:type="dcterms:W3CDTF">2009-01-21T19:02:06Z</dcterms:created>
  <dcterms:modified xsi:type="dcterms:W3CDTF">2011-07-14T17:25:07Z</dcterms:modified>
</cp:coreProperties>
</file>